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5.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7.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6.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8.xml" ContentType="application/vnd.openxmlformats-officedocument.presentationml.notesSlide+xml"/>
  <Override PartName="/ppt/notesSlides/notesSlide20.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 id="2147483675" r:id="rId2"/>
  </p:sldMasterIdLst>
  <p:notesMasterIdLst>
    <p:notesMasterId r:id="rId50"/>
  </p:notesMasterIdLst>
  <p:sldIdLst>
    <p:sldId id="585" r:id="rId3"/>
    <p:sldId id="608" r:id="rId4"/>
    <p:sldId id="609" r:id="rId5"/>
    <p:sldId id="588" r:id="rId6"/>
    <p:sldId id="589" r:id="rId7"/>
    <p:sldId id="590" r:id="rId8"/>
    <p:sldId id="591" r:id="rId9"/>
    <p:sldId id="592" r:id="rId10"/>
    <p:sldId id="593" r:id="rId11"/>
    <p:sldId id="594" r:id="rId12"/>
    <p:sldId id="610" r:id="rId13"/>
    <p:sldId id="599" r:id="rId14"/>
    <p:sldId id="600" r:id="rId15"/>
    <p:sldId id="601" r:id="rId16"/>
    <p:sldId id="603" r:id="rId17"/>
    <p:sldId id="602" r:id="rId18"/>
    <p:sldId id="641" r:id="rId19"/>
    <p:sldId id="597" r:id="rId20"/>
    <p:sldId id="611" r:id="rId21"/>
    <p:sldId id="627" r:id="rId22"/>
    <p:sldId id="613" r:id="rId23"/>
    <p:sldId id="614" r:id="rId24"/>
    <p:sldId id="615" r:id="rId25"/>
    <p:sldId id="638" r:id="rId26"/>
    <p:sldId id="628" r:id="rId27"/>
    <p:sldId id="598" r:id="rId28"/>
    <p:sldId id="612" r:id="rId29"/>
    <p:sldId id="618" r:id="rId30"/>
    <p:sldId id="616" r:id="rId31"/>
    <p:sldId id="617" r:id="rId32"/>
    <p:sldId id="619" r:id="rId33"/>
    <p:sldId id="622" r:id="rId34"/>
    <p:sldId id="623" r:id="rId35"/>
    <p:sldId id="620" r:id="rId36"/>
    <p:sldId id="621" r:id="rId37"/>
    <p:sldId id="624" r:id="rId38"/>
    <p:sldId id="642" r:id="rId39"/>
    <p:sldId id="635" r:id="rId40"/>
    <p:sldId id="634" r:id="rId41"/>
    <p:sldId id="626" r:id="rId42"/>
    <p:sldId id="625" r:id="rId43"/>
    <p:sldId id="630" r:id="rId44"/>
    <p:sldId id="639" r:id="rId45"/>
    <p:sldId id="636" r:id="rId46"/>
    <p:sldId id="631" r:id="rId47"/>
    <p:sldId id="629" r:id="rId48"/>
    <p:sldId id="637"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ALL MUST ATTEND" id="{70F81950-D9C2-48E9-A35E-5E697D494D91}">
          <p14:sldIdLst>
            <p14:sldId id="585"/>
            <p14:sldId id="608"/>
            <p14:sldId id="609"/>
            <p14:sldId id="588"/>
            <p14:sldId id="589"/>
            <p14:sldId id="590"/>
            <p14:sldId id="591"/>
            <p14:sldId id="592"/>
            <p14:sldId id="593"/>
            <p14:sldId id="594"/>
            <p14:sldId id="610"/>
            <p14:sldId id="599"/>
            <p14:sldId id="600"/>
            <p14:sldId id="601"/>
            <p14:sldId id="603"/>
            <p14:sldId id="602"/>
            <p14:sldId id="641"/>
            <p14:sldId id="597"/>
            <p14:sldId id="611"/>
            <p14:sldId id="627"/>
            <p14:sldId id="613"/>
            <p14:sldId id="614"/>
            <p14:sldId id="615"/>
            <p14:sldId id="638"/>
            <p14:sldId id="628"/>
            <p14:sldId id="598"/>
            <p14:sldId id="612"/>
            <p14:sldId id="618"/>
            <p14:sldId id="616"/>
            <p14:sldId id="617"/>
            <p14:sldId id="619"/>
            <p14:sldId id="622"/>
            <p14:sldId id="623"/>
            <p14:sldId id="620"/>
            <p14:sldId id="621"/>
            <p14:sldId id="624"/>
            <p14:sldId id="642"/>
            <p14:sldId id="635"/>
            <p14:sldId id="634"/>
            <p14:sldId id="626"/>
            <p14:sldId id="625"/>
            <p14:sldId id="630"/>
            <p14:sldId id="639"/>
            <p14:sldId id="636"/>
            <p14:sldId id="631"/>
          </p14:sldIdLst>
        </p14:section>
        <p14:section name="OPTIONAL - Data collection" id="{E798AC3C-33E3-4CDE-901F-D404CCC0BAA6}">
          <p14:sldIdLst>
            <p14:sldId id="629"/>
            <p14:sldId id="637"/>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10"/>
    <p:restoredTop sz="76628" autoAdjust="0"/>
  </p:normalViewPr>
  <p:slideViewPr>
    <p:cSldViewPr snapToGrid="0" snapToObjects="1">
      <p:cViewPr varScale="1">
        <p:scale>
          <a:sx n="88" d="100"/>
          <a:sy n="88" d="100"/>
        </p:scale>
        <p:origin x="256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customXml" Target="../customXml/item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customXml" Target="../customXml/item2.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ustomXml" Target="../customXml/item3.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EA06A-2C9C-8245-8D02-65A94EBA3895}" type="datetimeFigureOut">
              <a:rPr lang="en-US" smtClean="0"/>
              <a:t>1/22/2020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C7D45C-C403-0D44-93A5-4FE1BEDB3D62}" type="slidenum">
              <a:rPr lang="en-US" smtClean="0"/>
              <a:t>‹#›</a:t>
            </a:fld>
            <a:endParaRPr lang="en-US"/>
          </a:p>
        </p:txBody>
      </p:sp>
    </p:spTree>
    <p:extLst>
      <p:ext uri="{BB962C8B-B14F-4D97-AF65-F5344CB8AC3E}">
        <p14:creationId xmlns:p14="http://schemas.microsoft.com/office/powerpoint/2010/main" val="1514633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Hyperosmolar therapy prior to inclusion in the trial is only allowe</a:t>
            </a:r>
            <a:r>
              <a:rPr lang="en-GB" baseline="0" dirty="0" smtClean="0"/>
              <a:t>d if administered before admission onto ICU</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13</a:t>
            </a:fld>
            <a:endParaRPr lang="en-US"/>
          </a:p>
        </p:txBody>
      </p:sp>
    </p:spTree>
    <p:extLst>
      <p:ext uri="{BB962C8B-B14F-4D97-AF65-F5344CB8AC3E}">
        <p14:creationId xmlns:p14="http://schemas.microsoft.com/office/powerpoint/2010/main" val="1934271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25</a:t>
            </a:fld>
            <a:endParaRPr lang="en-US"/>
          </a:p>
        </p:txBody>
      </p:sp>
    </p:spTree>
    <p:extLst>
      <p:ext uri="{BB962C8B-B14F-4D97-AF65-F5344CB8AC3E}">
        <p14:creationId xmlns:p14="http://schemas.microsoft.com/office/powerpoint/2010/main" val="7014493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Matt to talk through</a:t>
            </a:r>
          </a:p>
          <a:p>
            <a:r>
              <a:rPr lang="en-GB" dirty="0" smtClean="0"/>
              <a:t>**Need to complete </a:t>
            </a:r>
            <a:r>
              <a:rPr lang="en-GB" dirty="0" err="1" smtClean="0"/>
              <a:t>osmolarity</a:t>
            </a:r>
            <a:r>
              <a:rPr lang="en-GB" baseline="0" dirty="0" smtClean="0"/>
              <a:t> values**</a:t>
            </a:r>
          </a:p>
          <a:p>
            <a:r>
              <a:rPr lang="en-GB" baseline="0" dirty="0" smtClean="0"/>
              <a:t>**Should 2.7% dose be 140ml?? Also check 5% dose** - Matt looking into, will get back with clarification.</a:t>
            </a:r>
          </a:p>
          <a:p>
            <a:endParaRPr lang="en-GB" baseline="0" dirty="0" smtClean="0"/>
          </a:p>
          <a:p>
            <a:r>
              <a:rPr lang="en-GB" baseline="0" dirty="0" smtClean="0"/>
              <a:t>Dosing table available as an aide memoire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26</a:t>
            </a:fld>
            <a:endParaRPr lang="en-US"/>
          </a:p>
        </p:txBody>
      </p:sp>
    </p:spTree>
    <p:extLst>
      <p:ext uri="{BB962C8B-B14F-4D97-AF65-F5344CB8AC3E}">
        <p14:creationId xmlns:p14="http://schemas.microsoft.com/office/powerpoint/2010/main" val="3291741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Patient will not have</a:t>
            </a:r>
            <a:r>
              <a:rPr lang="en-GB" baseline="0" dirty="0" smtClean="0"/>
              <a:t> capacity to consent for themselves</a:t>
            </a:r>
          </a:p>
          <a:p>
            <a:endParaRPr lang="en-GB" baseline="0" dirty="0" smtClean="0"/>
          </a:p>
          <a:p>
            <a:r>
              <a:rPr lang="en-GB" baseline="0" dirty="0" smtClean="0"/>
              <a:t>If urgent treatment needs to be provided, patient can be enrolled under deferred consent – this is permitted with the Medicines for Human Use (Clinical Trials) Regulations 2006 amendment. In this situation consent be obtained as soon as practically possible once the emergency is over. This can be from a legal representative as patient will likely still lack capacity.</a:t>
            </a:r>
          </a:p>
          <a:p>
            <a:endParaRPr lang="en-GB" baseline="0" dirty="0" smtClean="0"/>
          </a:p>
          <a:p>
            <a:r>
              <a:rPr lang="en-GB" baseline="0" dirty="0" smtClean="0"/>
              <a:t>Any questions?</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27</a:t>
            </a:fld>
            <a:endParaRPr lang="en-US"/>
          </a:p>
        </p:txBody>
      </p:sp>
    </p:spTree>
    <p:extLst>
      <p:ext uri="{BB962C8B-B14F-4D97-AF65-F5344CB8AC3E}">
        <p14:creationId xmlns:p14="http://schemas.microsoft.com/office/powerpoint/2010/main" val="1589061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Hierarchy</a:t>
            </a:r>
            <a:r>
              <a:rPr lang="en-GB" baseline="0" dirty="0" smtClean="0"/>
              <a:t> – always approach </a:t>
            </a:r>
            <a:r>
              <a:rPr lang="en-GB" baseline="0" dirty="0" err="1" smtClean="0"/>
              <a:t>PerLR</a:t>
            </a:r>
            <a:r>
              <a:rPr lang="en-GB" baseline="0" dirty="0" smtClean="0"/>
              <a:t> if available. If no such person approach </a:t>
            </a:r>
            <a:r>
              <a:rPr lang="en-GB" baseline="0" dirty="0" err="1" smtClean="0"/>
              <a:t>ProfLR</a:t>
            </a:r>
            <a:endParaRPr lang="en-GB" baseline="0" dirty="0" smtClean="0"/>
          </a:p>
          <a:p>
            <a:endParaRPr lang="en-GB" baseline="0" dirty="0" smtClean="0"/>
          </a:p>
          <a:p>
            <a:r>
              <a:rPr lang="en-GB" baseline="0" dirty="0" smtClean="0"/>
              <a:t>Any questions?  Is this a familiar process?  Are there any specific issues surrounding this consent process?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29</a:t>
            </a:fld>
            <a:endParaRPr lang="en-US"/>
          </a:p>
        </p:txBody>
      </p:sp>
    </p:spTree>
    <p:extLst>
      <p:ext uri="{BB962C8B-B14F-4D97-AF65-F5344CB8AC3E}">
        <p14:creationId xmlns:p14="http://schemas.microsoft.com/office/powerpoint/2010/main" val="2286343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After hospital discharge it will not be reasonable or practical to assess patient’s capacity and obtain written consent in the event that the patient regains capacity. Questionnaires will therefore be sent to the patient’s legal representative, and return of a completed questionnaire from either the legal representative or the patient will be considered implied consent.</a:t>
            </a:r>
          </a:p>
          <a:p>
            <a:r>
              <a:rPr lang="en-GB" dirty="0" smtClean="0"/>
              <a:t>[consent</a:t>
            </a:r>
            <a:r>
              <a:rPr lang="en-GB" baseline="0" dirty="0" smtClean="0"/>
              <a:t> from the legal rep remains valid]</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30</a:t>
            </a:fld>
            <a:endParaRPr lang="en-US"/>
          </a:p>
        </p:txBody>
      </p:sp>
    </p:spTree>
    <p:extLst>
      <p:ext uri="{BB962C8B-B14F-4D97-AF65-F5344CB8AC3E}">
        <p14:creationId xmlns:p14="http://schemas.microsoft.com/office/powerpoint/2010/main" val="1196487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Different versions</a:t>
            </a:r>
            <a:r>
              <a:rPr lang="en-GB" baseline="0" dirty="0" smtClean="0"/>
              <a:t> of PIS and consent form available depending on who’s consenting and whether it’s pre or post enrolment</a:t>
            </a:r>
          </a:p>
          <a:p>
            <a:endParaRPr lang="en-GB" baseline="0" dirty="0" smtClean="0"/>
          </a:p>
          <a:p>
            <a:r>
              <a:rPr lang="en-GB" baseline="0" dirty="0" smtClean="0"/>
              <a:t>Pre-enrolment – consenting to receive trial treatment and ongoing data collection</a:t>
            </a:r>
          </a:p>
          <a:p>
            <a:r>
              <a:rPr lang="en-GB" baseline="0" dirty="0" smtClean="0"/>
              <a:t>Post-enrolment – consenting to ongoing data collection only (trial intervention complete at that point)</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Ongoing process – confirmation that still happy to be involved in SOS should be sought and documented in patient notes when discussing with LR or patient.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Check whether research nurses at site can take consent for CTIMPs</a:t>
            </a:r>
          </a:p>
          <a:p>
            <a:endParaRPr lang="en-GB" baseline="0" dirty="0" smtClean="0"/>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31</a:t>
            </a:fld>
            <a:endParaRPr lang="en-US"/>
          </a:p>
        </p:txBody>
      </p:sp>
    </p:spTree>
    <p:extLst>
      <p:ext uri="{BB962C8B-B14F-4D97-AF65-F5344CB8AC3E}">
        <p14:creationId xmlns:p14="http://schemas.microsoft.com/office/powerpoint/2010/main" val="2456930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If</a:t>
            </a:r>
            <a:r>
              <a:rPr lang="en-GB" baseline="0" dirty="0" smtClean="0"/>
              <a:t> patient is still in hospital – hospital team to check mortality status. If patient is discharged, WCTU team will check mortality</a:t>
            </a:r>
          </a:p>
          <a:p>
            <a:endParaRPr lang="en-GB" baseline="0" dirty="0" smtClean="0"/>
          </a:p>
          <a:p>
            <a:r>
              <a:rPr lang="en-GB" baseline="0" dirty="0" smtClean="0"/>
              <a:t>Ideally we would like follow-up data to be collected from a blinded member of staff – to eliminate any possibility of bias – Is this something that would be feasible?  Are there blinded and non-blinded teams?</a:t>
            </a:r>
          </a:p>
          <a:p>
            <a:endParaRPr lang="en-GB" baseline="0" dirty="0"/>
          </a:p>
          <a:p>
            <a:r>
              <a:rPr lang="en-GB" baseline="0" dirty="0" smtClean="0"/>
              <a:t>On the CRFs it is captured whether the hospital staff member is blinded or not to the treatment allocation and this will be reviewed by the TMG</a:t>
            </a:r>
          </a:p>
        </p:txBody>
      </p:sp>
      <p:sp>
        <p:nvSpPr>
          <p:cNvPr id="4" name="Slide Number Placeholder 3"/>
          <p:cNvSpPr>
            <a:spLocks noGrp="1"/>
          </p:cNvSpPr>
          <p:nvPr>
            <p:ph type="sldNum" sz="quarter" idx="10"/>
          </p:nvPr>
        </p:nvSpPr>
        <p:spPr/>
        <p:txBody>
          <a:bodyPr/>
          <a:lstStyle/>
          <a:p>
            <a:fld id="{D4C7D45C-C403-0D44-93A5-4FE1BEDB3D62}" type="slidenum">
              <a:rPr lang="en-US" smtClean="0"/>
              <a:t>32</a:t>
            </a:fld>
            <a:endParaRPr lang="en-US"/>
          </a:p>
        </p:txBody>
      </p:sp>
    </p:spTree>
    <p:extLst>
      <p:ext uri="{BB962C8B-B14F-4D97-AF65-F5344CB8AC3E}">
        <p14:creationId xmlns:p14="http://schemas.microsoft.com/office/powerpoint/2010/main" val="3079411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Important to clarify with the patient/LR</a:t>
            </a:r>
            <a:r>
              <a:rPr lang="en-GB" baseline="0" dirty="0" smtClean="0"/>
              <a:t> what exactly they’re withdrawing from – detail that on withdrawal form</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33</a:t>
            </a:fld>
            <a:endParaRPr lang="en-US"/>
          </a:p>
        </p:txBody>
      </p:sp>
    </p:spTree>
    <p:extLst>
      <p:ext uri="{BB962C8B-B14F-4D97-AF65-F5344CB8AC3E}">
        <p14:creationId xmlns:p14="http://schemas.microsoft.com/office/powerpoint/2010/main" val="501690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MHRA to clarify</a:t>
            </a:r>
            <a:r>
              <a:rPr lang="en-GB" baseline="0" dirty="0" smtClean="0"/>
              <a:t> at what point the drug becomes IMP – and what accountability needs to be done after this point.</a:t>
            </a:r>
          </a:p>
          <a:p>
            <a:endParaRPr lang="en-GB" baseline="0" dirty="0" smtClean="0"/>
          </a:p>
          <a:p>
            <a:r>
              <a:rPr lang="en-GB" baseline="0" dirty="0" smtClean="0"/>
              <a:t>Consider wording of IMP bullet point once confirmation rec’d from MHRA</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34</a:t>
            </a:fld>
            <a:endParaRPr lang="en-US"/>
          </a:p>
        </p:txBody>
      </p:sp>
    </p:spTree>
    <p:extLst>
      <p:ext uri="{BB962C8B-B14F-4D97-AF65-F5344CB8AC3E}">
        <p14:creationId xmlns:p14="http://schemas.microsoft.com/office/powerpoint/2010/main" val="2653221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 See trial training and delegation</a:t>
            </a:r>
            <a:r>
              <a:rPr lang="en-GB" baseline="0" dirty="0" smtClean="0"/>
              <a:t> log table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35</a:t>
            </a:fld>
            <a:endParaRPr lang="en-US"/>
          </a:p>
        </p:txBody>
      </p:sp>
    </p:spTree>
    <p:extLst>
      <p:ext uri="{BB962C8B-B14F-4D97-AF65-F5344CB8AC3E}">
        <p14:creationId xmlns:p14="http://schemas.microsoft.com/office/powerpoint/2010/main" val="584446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Pilot will run for 6 months in up to 8 sites, purpose = test processes</a:t>
            </a:r>
          </a:p>
          <a:p>
            <a:endParaRPr lang="en-GB" dirty="0" smtClean="0"/>
          </a:p>
          <a:p>
            <a:r>
              <a:rPr lang="en-GB" dirty="0" smtClean="0"/>
              <a:t>This</a:t>
            </a:r>
            <a:r>
              <a:rPr lang="en-GB" baseline="0" dirty="0" smtClean="0"/>
              <a:t> will be a seamless recruitment with the main study, so no halt in recruitment will take place</a:t>
            </a:r>
            <a:endParaRPr lang="en-GB" dirty="0" smtClean="0"/>
          </a:p>
          <a:p>
            <a:endParaRPr lang="en-GB" dirty="0" smtClean="0"/>
          </a:p>
          <a:p>
            <a:r>
              <a:rPr lang="en-GB" dirty="0" smtClean="0"/>
              <a:t>Recruitment rate will be reviewed and will determine whether we can progress to main trial</a:t>
            </a:r>
          </a:p>
          <a:p>
            <a:r>
              <a:rPr lang="en-GB" dirty="0" smtClean="0"/>
              <a:t>1 patient per month per site </a:t>
            </a:r>
          </a:p>
          <a:p>
            <a:endParaRPr lang="en-GB" dirty="0" smtClean="0"/>
          </a:p>
          <a:p>
            <a:r>
              <a:rPr lang="en-GB" dirty="0" smtClean="0"/>
              <a:t>Decision to progress will be made by funder and TSC</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17</a:t>
            </a:fld>
            <a:endParaRPr lang="en-US"/>
          </a:p>
        </p:txBody>
      </p:sp>
    </p:spTree>
    <p:extLst>
      <p:ext uri="{BB962C8B-B14F-4D97-AF65-F5344CB8AC3E}">
        <p14:creationId xmlns:p14="http://schemas.microsoft.com/office/powerpoint/2010/main" val="1974897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Reporting</a:t>
            </a:r>
            <a:r>
              <a:rPr lang="en-GB" baseline="0" dirty="0" smtClean="0"/>
              <a:t> window can be extended if investigator site feels it is relevant to the IMP</a:t>
            </a:r>
            <a:endParaRPr lang="en-GB" dirty="0" smtClean="0"/>
          </a:p>
          <a:p>
            <a:endParaRPr lang="en-GB" dirty="0" smtClean="0"/>
          </a:p>
          <a:p>
            <a:r>
              <a:rPr lang="en-GB" dirty="0" smtClean="0"/>
              <a:t>Event type - what makes it serious?</a:t>
            </a:r>
            <a:r>
              <a:rPr lang="en-GB" baseline="0" dirty="0" smtClean="0"/>
              <a:t>: C</a:t>
            </a:r>
            <a:r>
              <a:rPr lang="en-GB" dirty="0" smtClean="0"/>
              <a:t>larify reasons for exceptions - **provide</a:t>
            </a:r>
            <a:r>
              <a:rPr lang="en-GB" baseline="0" dirty="0" smtClean="0"/>
              <a:t> examples?** - ask Matt</a:t>
            </a:r>
            <a:endParaRPr lang="en-GB" dirty="0" smtClean="0"/>
          </a:p>
          <a:p>
            <a:endParaRPr lang="en-GB" dirty="0" smtClean="0"/>
          </a:p>
          <a:p>
            <a:r>
              <a:rPr lang="en-GB" dirty="0" smtClean="0"/>
              <a:t>If patient is randomised, but does not receive IMP - SAEs to reported up to and including 28 calendar days after randomisation.</a:t>
            </a:r>
          </a:p>
          <a:p>
            <a:endParaRPr lang="en-GB" dirty="0" smtClean="0"/>
          </a:p>
          <a:p>
            <a:r>
              <a:rPr lang="en-GB" dirty="0" err="1" smtClean="0"/>
              <a:t>SmPCs</a:t>
            </a:r>
            <a:r>
              <a:rPr lang="en-GB" dirty="0" smtClean="0"/>
              <a:t>: Mannitol 10% and 15% Baxter Healthcare Ltd, 20% Fresenius </a:t>
            </a:r>
            <a:r>
              <a:rPr lang="en-GB" dirty="0" err="1" smtClean="0"/>
              <a:t>Kabi</a:t>
            </a:r>
            <a:r>
              <a:rPr lang="en-GB" dirty="0" smtClean="0"/>
              <a:t> Limited. Hypertonic saline 2.7% and 5% Fresenius </a:t>
            </a:r>
            <a:r>
              <a:rPr lang="en-GB" dirty="0" err="1" smtClean="0"/>
              <a:t>Kabi</a:t>
            </a:r>
            <a:r>
              <a:rPr lang="en-GB" dirty="0" smtClean="0"/>
              <a:t> Limited, 30% Torbay and South Devon NHS Foundation Trust, Torbay Pharmaceuticals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36</a:t>
            </a:fld>
            <a:endParaRPr lang="en-US"/>
          </a:p>
        </p:txBody>
      </p:sp>
    </p:spTree>
    <p:extLst>
      <p:ext uri="{BB962C8B-B14F-4D97-AF65-F5344CB8AC3E}">
        <p14:creationId xmlns:p14="http://schemas.microsoft.com/office/powerpoint/2010/main" val="1095390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Certain expected</a:t>
            </a:r>
            <a:r>
              <a:rPr lang="en-GB" baseline="0" dirty="0" smtClean="0"/>
              <a:t> </a:t>
            </a:r>
            <a:r>
              <a:rPr lang="en-GB" dirty="0" smtClean="0"/>
              <a:t>AEs are recorded</a:t>
            </a:r>
            <a:r>
              <a:rPr lang="en-GB" baseline="0" dirty="0" smtClean="0"/>
              <a:t> on </a:t>
            </a:r>
            <a:endParaRPr lang="en-GB" dirty="0" smtClean="0"/>
          </a:p>
          <a:p>
            <a:endParaRPr lang="en-GB" dirty="0" smtClean="0"/>
          </a:p>
          <a:p>
            <a:r>
              <a:rPr lang="en-GB" dirty="0" smtClean="0"/>
              <a:t>Expand on what WCTU's role is - Clinician assessing causality and trial team assessing expectedness using RSI</a:t>
            </a:r>
          </a:p>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37</a:t>
            </a:fld>
            <a:endParaRPr lang="en-US"/>
          </a:p>
        </p:txBody>
      </p:sp>
    </p:spTree>
    <p:extLst>
      <p:ext uri="{BB962C8B-B14F-4D97-AF65-F5344CB8AC3E}">
        <p14:creationId xmlns:p14="http://schemas.microsoft.com/office/powerpoint/2010/main" val="1363007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SAE Continuation Form is available if required</a:t>
            </a:r>
          </a:p>
          <a:p>
            <a:endParaRPr lang="en-GB" dirty="0" smtClean="0"/>
          </a:p>
          <a:p>
            <a:r>
              <a:rPr lang="en-GB" smtClean="0"/>
              <a:t>Highlight requirement to be on delegation log for doctor assessing and the person completing the form.</a:t>
            </a:r>
            <a:endParaRPr lang="en-GB"/>
          </a:p>
        </p:txBody>
      </p:sp>
      <p:sp>
        <p:nvSpPr>
          <p:cNvPr id="4" name="Slide Number Placeholder 3"/>
          <p:cNvSpPr>
            <a:spLocks noGrp="1"/>
          </p:cNvSpPr>
          <p:nvPr>
            <p:ph type="sldNum" sz="quarter" idx="10"/>
          </p:nvPr>
        </p:nvSpPr>
        <p:spPr/>
        <p:txBody>
          <a:bodyPr/>
          <a:lstStyle/>
          <a:p>
            <a:fld id="{D4C7D45C-C403-0D44-93A5-4FE1BEDB3D62}" type="slidenum">
              <a:rPr lang="en-US" smtClean="0"/>
              <a:t>39</a:t>
            </a:fld>
            <a:endParaRPr lang="en-US"/>
          </a:p>
        </p:txBody>
      </p:sp>
    </p:spTree>
    <p:extLst>
      <p:ext uri="{BB962C8B-B14F-4D97-AF65-F5344CB8AC3E}">
        <p14:creationId xmlns:p14="http://schemas.microsoft.com/office/powerpoint/2010/main" val="984278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These are examples</a:t>
            </a:r>
            <a:r>
              <a:rPr lang="en-GB" baseline="0" dirty="0" smtClean="0"/>
              <a:t> – let us know if there’s anything else that would be useful!</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44</a:t>
            </a:fld>
            <a:endParaRPr lang="en-US"/>
          </a:p>
        </p:txBody>
      </p:sp>
    </p:spTree>
    <p:extLst>
      <p:ext uri="{BB962C8B-B14F-4D97-AF65-F5344CB8AC3E}">
        <p14:creationId xmlns:p14="http://schemas.microsoft.com/office/powerpoint/2010/main" val="3749913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Do not</a:t>
            </a:r>
            <a:r>
              <a:rPr lang="en-GB" baseline="0" dirty="0" smtClean="0"/>
              <a:t> need to specifically test for pregnancy, but confirmed/apparent pregnancy should be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This is a pragmatic trial and therefore will not exclude patients that are given hyperosmolar therapy prior to ICU admission. The rationale is that this trial is addressing the use of hyperosmolar therapy in monitored patients in intensive care. Un-monitored hyperosmolar therapy occurs in practice currently and is likely to continue after this trial. The sub-set of patients (with clinical signs of raised ICP) frequently will go direct to theatre for surgical intervention, which may resolve the raised ICP or indicate that injuries are non-survivable.</a:t>
            </a:r>
          </a:p>
          <a:p>
            <a:endParaRPr lang="en-GB" dirty="0" smtClean="0"/>
          </a:p>
          <a:p>
            <a:r>
              <a:rPr lang="en-GB" dirty="0" smtClean="0"/>
              <a:t>Aide memoires are available</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18</a:t>
            </a:fld>
            <a:endParaRPr lang="en-US"/>
          </a:p>
        </p:txBody>
      </p:sp>
    </p:spTree>
    <p:extLst>
      <p:ext uri="{BB962C8B-B14F-4D97-AF65-F5344CB8AC3E}">
        <p14:creationId xmlns:p14="http://schemas.microsoft.com/office/powerpoint/2010/main" val="1081674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Screening starts when patients are admitted to ICU</a:t>
            </a:r>
            <a:r>
              <a:rPr lang="en-GB" baseline="0" dirty="0" smtClean="0"/>
              <a:t> with a severe TBI.</a:t>
            </a:r>
          </a:p>
          <a:p>
            <a:endParaRPr lang="en-GB" baseline="0" dirty="0" smtClean="0"/>
          </a:p>
          <a:p>
            <a:r>
              <a:rPr lang="en-GB" baseline="0" dirty="0" smtClean="0"/>
              <a:t>If ICP raises in a patient to &gt;20mmHg within the 10 day eligibility window a previously screened patient can become eligible for the trial – in this situation we only want one set of screening data.  For patients who are only ineligible due to their ICP, screening should continue throughout the 10 day eligibility window, but only screening data from the final screening should be entered online – whether that is that the patient is ineligible, or at point of randomisation.</a:t>
            </a:r>
          </a:p>
          <a:p>
            <a:endParaRPr lang="en-GB" baseline="0" dirty="0" smtClean="0"/>
          </a:p>
          <a:p>
            <a:r>
              <a:rPr lang="en-GB" baseline="0" dirty="0" smtClean="0"/>
              <a:t>There is not a separate screening log on the online database, the same wizard is used for screened patients that is used for randomising a patient into </a:t>
            </a:r>
            <a:r>
              <a:rPr lang="en-GB" baseline="0" smtClean="0"/>
              <a:t>the trial. </a:t>
            </a:r>
            <a:r>
              <a:rPr lang="en-GB" baseline="0" dirty="0" smtClean="0"/>
              <a:t>There is a paper log that can be completed by sites to keep track of which patients have been screened – this should not be sent to the trial office as will contain patient identifiable data, which the trial does not have approval to receive prior to randomisation.</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19</a:t>
            </a:fld>
            <a:endParaRPr lang="en-US"/>
          </a:p>
        </p:txBody>
      </p:sp>
    </p:spTree>
    <p:extLst>
      <p:ext uri="{BB962C8B-B14F-4D97-AF65-F5344CB8AC3E}">
        <p14:creationId xmlns:p14="http://schemas.microsoft.com/office/powerpoint/2010/main" val="1689001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20</a:t>
            </a:fld>
            <a:endParaRPr lang="en-US"/>
          </a:p>
        </p:txBody>
      </p:sp>
    </p:spTree>
    <p:extLst>
      <p:ext uri="{BB962C8B-B14F-4D97-AF65-F5344CB8AC3E}">
        <p14:creationId xmlns:p14="http://schemas.microsoft.com/office/powerpoint/2010/main" val="2701561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 - Key document -</a:t>
            </a:r>
            <a:endParaRPr lang="en-GB" dirty="0" smtClean="0"/>
          </a:p>
          <a:p>
            <a:endParaRPr lang="en-GB" dirty="0" smtClean="0"/>
          </a:p>
          <a:p>
            <a:r>
              <a:rPr lang="en-GB" dirty="0" smtClean="0"/>
              <a:t>Along with entering</a:t>
            </a:r>
            <a:r>
              <a:rPr lang="en-GB" baseline="0" dirty="0" smtClean="0"/>
              <a:t> </a:t>
            </a:r>
            <a:r>
              <a:rPr lang="en-GB" dirty="0" smtClean="0"/>
              <a:t>the details onto</a:t>
            </a:r>
            <a:r>
              <a:rPr lang="en-GB" baseline="0" dirty="0" smtClean="0"/>
              <a:t> the </a:t>
            </a:r>
            <a:r>
              <a:rPr lang="en-GB" dirty="0" smtClean="0"/>
              <a:t>database this is a paper form</a:t>
            </a:r>
            <a:r>
              <a:rPr lang="en-GB" baseline="0" dirty="0" smtClean="0"/>
              <a:t> </a:t>
            </a:r>
            <a:r>
              <a:rPr lang="en-GB" dirty="0" smtClean="0"/>
              <a:t>will need to be signed on completion</a:t>
            </a:r>
            <a:r>
              <a:rPr lang="en-GB" baseline="0" dirty="0" smtClean="0"/>
              <a:t> – ideally we would like to receive these forms as quickly as possible; as the trial is taking as pragmatic approach it is understood that there may be some delay.</a:t>
            </a:r>
            <a:endParaRPr lang="en-GB" dirty="0" smtClean="0"/>
          </a:p>
          <a:p>
            <a:endParaRPr lang="en-GB" dirty="0" smtClean="0"/>
          </a:p>
          <a:p>
            <a:r>
              <a:rPr lang="en-GB" dirty="0" smtClean="0"/>
              <a:t>Copy</a:t>
            </a:r>
            <a:r>
              <a:rPr lang="en-GB" baseline="0" dirty="0" smtClean="0"/>
              <a:t> of the screening and eligibility form to be sent to WCTU via NHS encryption service</a:t>
            </a:r>
          </a:p>
          <a:p>
            <a:endParaRPr lang="en-GB" baseline="0" dirty="0" smtClean="0"/>
          </a:p>
          <a:p>
            <a:r>
              <a:rPr lang="en-GB" baseline="0" dirty="0" smtClean="0"/>
              <a:t>We have sought advice from the MHRA with regard to enrolment in an emergency situation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21</a:t>
            </a:fld>
            <a:endParaRPr lang="en-US"/>
          </a:p>
        </p:txBody>
      </p:sp>
    </p:spTree>
    <p:extLst>
      <p:ext uri="{BB962C8B-B14F-4D97-AF65-F5344CB8AC3E}">
        <p14:creationId xmlns:p14="http://schemas.microsoft.com/office/powerpoint/2010/main" val="3583054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Randomisation wizard will prompt for th</a:t>
            </a:r>
            <a:r>
              <a:rPr lang="en-GB" baseline="0" dirty="0" smtClean="0"/>
              <a:t>e information required – will need to confirm patient is eligible and enter age, GCS motor score and pupillary response which is all used to stratify the randomisation and ensure balance of patients across treatment arms (those variables are put into a model to calculate probability of unfavourable outcome at 6 months).</a:t>
            </a:r>
            <a:endParaRPr lang="en-GB" dirty="0" smtClean="0"/>
          </a:p>
          <a:p>
            <a:r>
              <a:rPr lang="en-GB" dirty="0" smtClean="0"/>
              <a:t>Individual</a:t>
            </a:r>
            <a:r>
              <a:rPr lang="en-GB" baseline="0" dirty="0" smtClean="0"/>
              <a:t> logins issued once training is complete and green light issued</a:t>
            </a:r>
          </a:p>
          <a:p>
            <a:r>
              <a:rPr lang="en-GB" dirty="0" smtClean="0"/>
              <a:t>Backup</a:t>
            </a:r>
            <a:r>
              <a:rPr lang="en-GB" baseline="0" dirty="0" smtClean="0"/>
              <a:t> = paper based randomisation system where you will be given a TNO and treatment allocation – the patient can then be added to the database retrospectively</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22</a:t>
            </a:fld>
            <a:endParaRPr lang="en-US"/>
          </a:p>
        </p:txBody>
      </p:sp>
    </p:spTree>
    <p:extLst>
      <p:ext uri="{BB962C8B-B14F-4D97-AF65-F5344CB8AC3E}">
        <p14:creationId xmlns:p14="http://schemas.microsoft.com/office/powerpoint/2010/main" val="1941300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Just to complete</a:t>
            </a:r>
            <a:r>
              <a:rPr lang="en-GB" baseline="0" dirty="0" smtClean="0"/>
              <a:t> locally in order to track which patients have been screened and enrolled and match them to patient identifiers </a:t>
            </a:r>
          </a:p>
          <a:p>
            <a:endParaRPr lang="en-GB" baseline="0" dirty="0" smtClean="0"/>
          </a:p>
          <a:p>
            <a:r>
              <a:rPr lang="en-GB" baseline="0" dirty="0" smtClean="0"/>
              <a:t>DO NOT SEND THIS TO WCTU – this log will contain identifiers of patients not recruited into the SOS trial - the trials unit should not receive this information = breach of GDPR and deviation.</a:t>
            </a:r>
          </a:p>
          <a:p>
            <a:endParaRPr lang="en-GB" baseline="0" dirty="0" smtClean="0"/>
          </a:p>
          <a:p>
            <a:r>
              <a:rPr lang="en-GB" baseline="0" dirty="0" smtClean="0"/>
              <a:t>Electronic versions can be kept, please signpost where this is saved in the paper ISF (to be printed and filed when recruitment ends).</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23</a:t>
            </a:fld>
            <a:endParaRPr lang="en-US"/>
          </a:p>
        </p:txBody>
      </p:sp>
    </p:spTree>
    <p:extLst>
      <p:ext uri="{BB962C8B-B14F-4D97-AF65-F5344CB8AC3E}">
        <p14:creationId xmlns:p14="http://schemas.microsoft.com/office/powerpoint/2010/main" val="2671773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For co-enrolling studies, would need to exchange protocols</a:t>
            </a:r>
            <a:r>
              <a:rPr lang="en-GB" baseline="0" dirty="0" smtClean="0"/>
              <a:t> and both Trial Management Groups need to agree co-enrolment</a:t>
            </a:r>
          </a:p>
          <a:p>
            <a:endParaRPr lang="en-GB" baseline="0" dirty="0" smtClean="0"/>
          </a:p>
          <a:p>
            <a:r>
              <a:rPr lang="en-GB" baseline="0" dirty="0" smtClean="0"/>
              <a:t>Are there any conflicting trials, or other studies that would be recruiting from a similar patient population running in your ICU?  </a:t>
            </a:r>
            <a:endParaRPr lang="en-GB" dirty="0"/>
          </a:p>
        </p:txBody>
      </p:sp>
      <p:sp>
        <p:nvSpPr>
          <p:cNvPr id="4" name="Slide Number Placeholder 3"/>
          <p:cNvSpPr>
            <a:spLocks noGrp="1"/>
          </p:cNvSpPr>
          <p:nvPr>
            <p:ph type="sldNum" sz="quarter" idx="10"/>
          </p:nvPr>
        </p:nvSpPr>
        <p:spPr/>
        <p:txBody>
          <a:bodyPr/>
          <a:lstStyle/>
          <a:p>
            <a:fld id="{D4C7D45C-C403-0D44-93A5-4FE1BEDB3D62}" type="slidenum">
              <a:rPr lang="en-US" smtClean="0"/>
              <a:t>24</a:t>
            </a:fld>
            <a:endParaRPr lang="en-US"/>
          </a:p>
        </p:txBody>
      </p:sp>
    </p:spTree>
    <p:extLst>
      <p:ext uri="{BB962C8B-B14F-4D97-AF65-F5344CB8AC3E}">
        <p14:creationId xmlns:p14="http://schemas.microsoft.com/office/powerpoint/2010/main" val="106847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12 Departmental lockup">
    <p:spTree>
      <p:nvGrpSpPr>
        <p:cNvPr id="1" name=""/>
        <p:cNvGrpSpPr/>
        <p:nvPr/>
      </p:nvGrpSpPr>
      <p:grpSpPr>
        <a:xfrm>
          <a:off x="0" y="0"/>
          <a:ext cx="0" cy="0"/>
          <a:chOff x="0" y="0"/>
          <a:chExt cx="0" cy="0"/>
        </a:xfrm>
      </p:grpSpPr>
      <p:sp>
        <p:nvSpPr>
          <p:cNvPr id="10" name="Text Placeholder 2"/>
          <p:cNvSpPr>
            <a:spLocks noGrp="1"/>
          </p:cNvSpPr>
          <p:nvPr>
            <p:ph type="body" sz="quarter" idx="12" hasCustomPrompt="1"/>
          </p:nvPr>
        </p:nvSpPr>
        <p:spPr>
          <a:xfrm>
            <a:off x="395536" y="5949280"/>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1" name="Text Placeholder 2"/>
          <p:cNvSpPr>
            <a:spLocks noGrp="1"/>
          </p:cNvSpPr>
          <p:nvPr>
            <p:ph type="body" sz="quarter" idx="13" hasCustomPrompt="1"/>
          </p:nvPr>
        </p:nvSpPr>
        <p:spPr>
          <a:xfrm>
            <a:off x="395536" y="6237312"/>
            <a:ext cx="8424936"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
        <p:nvSpPr>
          <p:cNvPr id="12" name="Text Placeholder 2"/>
          <p:cNvSpPr>
            <a:spLocks noGrp="1"/>
          </p:cNvSpPr>
          <p:nvPr>
            <p:ph type="body" sz="quarter" idx="10" hasCustomPrompt="1"/>
          </p:nvPr>
        </p:nvSpPr>
        <p:spPr>
          <a:xfrm>
            <a:off x="395536" y="3788296"/>
            <a:ext cx="842493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3" name="Text Placeholder 2"/>
          <p:cNvSpPr>
            <a:spLocks noGrp="1"/>
          </p:cNvSpPr>
          <p:nvPr>
            <p:ph type="body" sz="quarter" idx="11" hasCustomPrompt="1"/>
          </p:nvPr>
        </p:nvSpPr>
        <p:spPr>
          <a:xfrm>
            <a:off x="395586" y="4365104"/>
            <a:ext cx="8424936"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Tree>
    <p:extLst>
      <p:ext uri="{BB962C8B-B14F-4D97-AF65-F5344CB8AC3E}">
        <p14:creationId xmlns:p14="http://schemas.microsoft.com/office/powerpoint/2010/main" val="564439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12 Departmental lockup layout 2">
    <p:spTree>
      <p:nvGrpSpPr>
        <p:cNvPr id="1" name=""/>
        <p:cNvGrpSpPr/>
        <p:nvPr/>
      </p:nvGrpSpPr>
      <p:grpSpPr>
        <a:xfrm>
          <a:off x="0" y="0"/>
          <a:ext cx="0" cy="0"/>
          <a:chOff x="0" y="0"/>
          <a:chExt cx="0" cy="0"/>
        </a:xfrm>
      </p:grpSpPr>
      <p:sp>
        <p:nvSpPr>
          <p:cNvPr id="12" name="Picture Placeholder 5"/>
          <p:cNvSpPr>
            <a:spLocks noGrp="1"/>
          </p:cNvSpPr>
          <p:nvPr>
            <p:ph type="pic" sz="quarter" idx="15" hasCustomPrompt="1"/>
          </p:nvPr>
        </p:nvSpPr>
        <p:spPr>
          <a:xfrm>
            <a:off x="6828223" y="4653136"/>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
        <p:nvSpPr>
          <p:cNvPr id="13" name="Text Placeholder 2"/>
          <p:cNvSpPr>
            <a:spLocks noGrp="1"/>
          </p:cNvSpPr>
          <p:nvPr>
            <p:ph type="body" sz="quarter" idx="10" hasCustomPrompt="1"/>
          </p:nvPr>
        </p:nvSpPr>
        <p:spPr>
          <a:xfrm>
            <a:off x="395536" y="3788296"/>
            <a:ext cx="6120630"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14" name="Text Placeholder 2"/>
          <p:cNvSpPr>
            <a:spLocks noGrp="1"/>
          </p:cNvSpPr>
          <p:nvPr>
            <p:ph type="body" sz="quarter" idx="11" hasCustomPrompt="1"/>
          </p:nvPr>
        </p:nvSpPr>
        <p:spPr>
          <a:xfrm>
            <a:off x="395586" y="4365104"/>
            <a:ext cx="6120630" cy="648072"/>
          </a:xfrm>
          <a:prstGeom prst="rect">
            <a:avLst/>
          </a:prstGeom>
        </p:spPr>
        <p:txBody>
          <a:bodyPr vert="horz"/>
          <a:lstStyle>
            <a:lvl1pPr marL="0" indent="0">
              <a:buNone/>
              <a:defRPr sz="3600" b="0" i="0">
                <a:solidFill>
                  <a:srgbClr val="303236"/>
                </a:solidFill>
                <a:latin typeface="Calibri"/>
                <a:cs typeface="Calibri"/>
              </a:defRPr>
            </a:lvl1pPr>
          </a:lstStyle>
          <a:p>
            <a:pPr lvl="0"/>
            <a:r>
              <a:rPr lang="en-GB" dirty="0" smtClean="0"/>
              <a:t>Sub Title Text Here</a:t>
            </a:r>
          </a:p>
        </p:txBody>
      </p:sp>
      <p:sp>
        <p:nvSpPr>
          <p:cNvPr id="15" name="Text Placeholder 2"/>
          <p:cNvSpPr>
            <a:spLocks noGrp="1"/>
          </p:cNvSpPr>
          <p:nvPr>
            <p:ph type="body" sz="quarter" idx="12" hasCustomPrompt="1"/>
          </p:nvPr>
        </p:nvSpPr>
        <p:spPr>
          <a:xfrm>
            <a:off x="395536" y="5949280"/>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Department name</a:t>
            </a:r>
          </a:p>
        </p:txBody>
      </p:sp>
      <p:sp>
        <p:nvSpPr>
          <p:cNvPr id="16" name="Text Placeholder 2"/>
          <p:cNvSpPr>
            <a:spLocks noGrp="1"/>
          </p:cNvSpPr>
          <p:nvPr>
            <p:ph type="body" sz="quarter" idx="13" hasCustomPrompt="1"/>
          </p:nvPr>
        </p:nvSpPr>
        <p:spPr>
          <a:xfrm>
            <a:off x="395536" y="6237312"/>
            <a:ext cx="6120630" cy="432048"/>
          </a:xfrm>
          <a:prstGeom prst="rect">
            <a:avLst/>
          </a:prstGeom>
        </p:spPr>
        <p:txBody>
          <a:bodyPr vert="horz"/>
          <a:lstStyle>
            <a:lvl1pPr marL="0" indent="0">
              <a:buNone/>
              <a:defRPr sz="2000" b="0" i="0" baseline="0">
                <a:solidFill>
                  <a:srgbClr val="303236"/>
                </a:solidFill>
                <a:latin typeface="Calibri"/>
                <a:cs typeface="Calibri"/>
              </a:defRPr>
            </a:lvl1pPr>
          </a:lstStyle>
          <a:p>
            <a:pPr lvl="0"/>
            <a:r>
              <a:rPr lang="en-GB" dirty="0" smtClean="0"/>
              <a:t>Date</a:t>
            </a:r>
          </a:p>
        </p:txBody>
      </p:sp>
    </p:spTree>
    <p:extLst>
      <p:ext uri="{BB962C8B-B14F-4D97-AF65-F5344CB8AC3E}">
        <p14:creationId xmlns:p14="http://schemas.microsoft.com/office/powerpoint/2010/main" val="959222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2 Departmental lockup">
    <p:spTree>
      <p:nvGrpSpPr>
        <p:cNvPr id="1" name=""/>
        <p:cNvGrpSpPr/>
        <p:nvPr/>
      </p:nvGrpSpPr>
      <p:grpSpPr>
        <a:xfrm>
          <a:off x="0" y="0"/>
          <a:ext cx="0" cy="0"/>
          <a:chOff x="0" y="0"/>
          <a:chExt cx="0" cy="0"/>
        </a:xfrm>
      </p:grpSpPr>
      <p:sp>
        <p:nvSpPr>
          <p:cNvPr id="6" name="Text Placeholder 8"/>
          <p:cNvSpPr>
            <a:spLocks noGrp="1"/>
          </p:cNvSpPr>
          <p:nvPr>
            <p:ph type="body" sz="quarter" idx="14" hasCustomPrompt="1"/>
          </p:nvPr>
        </p:nvSpPr>
        <p:spPr>
          <a:xfrm>
            <a:off x="395536" y="2564905"/>
            <a:ext cx="8424936" cy="3960439"/>
          </a:xfrm>
          <a:prstGeom prst="rect">
            <a:avLst/>
          </a:prstGeom>
        </p:spPr>
        <p:txBody>
          <a:bodyPr vert="horz"/>
          <a:lstStyle>
            <a:lvl1pPr marL="0" indent="0">
              <a:buNone/>
              <a:defRPr sz="2000"/>
            </a:lvl1pPr>
          </a:lstStyle>
          <a:p>
            <a:pPr lvl="0"/>
            <a:r>
              <a:rPr lang="en-US" dirty="0" smtClean="0"/>
              <a:t>Text here….</a:t>
            </a:r>
            <a:endParaRPr lang="en-US" dirty="0"/>
          </a:p>
        </p:txBody>
      </p:sp>
      <p:sp>
        <p:nvSpPr>
          <p:cNvPr id="7" name="Text Placeholder 2"/>
          <p:cNvSpPr>
            <a:spLocks noGrp="1"/>
          </p:cNvSpPr>
          <p:nvPr>
            <p:ph type="body" sz="quarter" idx="10" hasCustomPrompt="1"/>
          </p:nvPr>
        </p:nvSpPr>
        <p:spPr>
          <a:xfrm>
            <a:off x="395463" y="1700808"/>
            <a:ext cx="8425016"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Tree>
    <p:extLst>
      <p:ext uri="{BB962C8B-B14F-4D97-AF65-F5344CB8AC3E}">
        <p14:creationId xmlns:p14="http://schemas.microsoft.com/office/powerpoint/2010/main" val="4197790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2 Departmental lockup layout 2">
    <p:spTree>
      <p:nvGrpSpPr>
        <p:cNvPr id="1" name=""/>
        <p:cNvGrpSpPr/>
        <p:nvPr/>
      </p:nvGrpSpPr>
      <p:grpSpPr>
        <a:xfrm>
          <a:off x="0" y="0"/>
          <a:ext cx="0" cy="0"/>
          <a:chOff x="0" y="0"/>
          <a:chExt cx="0" cy="0"/>
        </a:xfrm>
      </p:grpSpPr>
      <p:sp>
        <p:nvSpPr>
          <p:cNvPr id="7" name="Text Placeholder 8"/>
          <p:cNvSpPr>
            <a:spLocks noGrp="1"/>
          </p:cNvSpPr>
          <p:nvPr>
            <p:ph type="body" sz="quarter" idx="14" hasCustomPrompt="1"/>
          </p:nvPr>
        </p:nvSpPr>
        <p:spPr>
          <a:xfrm>
            <a:off x="395536" y="2420889"/>
            <a:ext cx="6192688" cy="4104456"/>
          </a:xfrm>
          <a:prstGeom prst="rect">
            <a:avLst/>
          </a:prstGeom>
        </p:spPr>
        <p:txBody>
          <a:bodyPr vert="horz"/>
          <a:lstStyle>
            <a:lvl1pPr marL="0" indent="0">
              <a:buNone/>
              <a:defRPr sz="2000"/>
            </a:lvl1pPr>
          </a:lstStyle>
          <a:p>
            <a:pPr lvl="0"/>
            <a:r>
              <a:rPr lang="en-US" dirty="0" smtClean="0"/>
              <a:t>Text here….</a:t>
            </a:r>
            <a:endParaRPr lang="en-US" dirty="0"/>
          </a:p>
        </p:txBody>
      </p:sp>
      <p:sp>
        <p:nvSpPr>
          <p:cNvPr id="8" name="Text Placeholder 2"/>
          <p:cNvSpPr>
            <a:spLocks noGrp="1"/>
          </p:cNvSpPr>
          <p:nvPr>
            <p:ph type="body" sz="quarter" idx="10" hasCustomPrompt="1"/>
          </p:nvPr>
        </p:nvSpPr>
        <p:spPr>
          <a:xfrm>
            <a:off x="395462" y="1556792"/>
            <a:ext cx="6192763" cy="648816"/>
          </a:xfrm>
          <a:prstGeom prst="rect">
            <a:avLst/>
          </a:prstGeom>
        </p:spPr>
        <p:txBody>
          <a:bodyPr vert="horz"/>
          <a:lstStyle>
            <a:lvl1pPr marL="0" indent="0">
              <a:buNone/>
              <a:defRPr sz="3600" b="0" i="0">
                <a:solidFill>
                  <a:srgbClr val="687DBE"/>
                </a:solidFill>
                <a:latin typeface="Calibri"/>
                <a:cs typeface="Calibri"/>
              </a:defRPr>
            </a:lvl1pPr>
          </a:lstStyle>
          <a:p>
            <a:pPr lvl="0"/>
            <a:r>
              <a:rPr lang="en-GB" dirty="0" smtClean="0"/>
              <a:t>Add Title Text Here…</a:t>
            </a:r>
          </a:p>
        </p:txBody>
      </p:sp>
      <p:sp>
        <p:nvSpPr>
          <p:cNvPr id="9" name="Picture Placeholder 5"/>
          <p:cNvSpPr>
            <a:spLocks noGrp="1"/>
          </p:cNvSpPr>
          <p:nvPr>
            <p:ph type="pic" sz="quarter" idx="15" hasCustomPrompt="1"/>
          </p:nvPr>
        </p:nvSpPr>
        <p:spPr>
          <a:xfrm>
            <a:off x="6828223" y="4509120"/>
            <a:ext cx="1992025" cy="2016001"/>
          </a:xfrm>
          <a:prstGeom prst="rect">
            <a:avLst/>
          </a:prstGeom>
          <a:solidFill>
            <a:schemeClr val="bg1">
              <a:lumMod val="85000"/>
            </a:schemeClr>
          </a:solidFill>
        </p:spPr>
        <p:txBody>
          <a:bodyPr vert="horz"/>
          <a:lstStyle>
            <a:lvl1pPr marL="0" indent="0">
              <a:buNone/>
              <a:defRPr sz="2000"/>
            </a:lvl1pPr>
          </a:lstStyle>
          <a:p>
            <a:r>
              <a:rPr lang="en-US" dirty="0" smtClean="0"/>
              <a:t>Insert picture</a:t>
            </a:r>
            <a:endParaRPr lang="en-US" dirty="0"/>
          </a:p>
        </p:txBody>
      </p:sp>
    </p:spTree>
    <p:extLst>
      <p:ext uri="{BB962C8B-B14F-4D97-AF65-F5344CB8AC3E}">
        <p14:creationId xmlns:p14="http://schemas.microsoft.com/office/powerpoint/2010/main" val="211714550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6"/>
          </a:xfrm>
          <a:prstGeom prst="rect">
            <a:avLst/>
          </a:prstGeom>
        </p:spPr>
      </p:pic>
    </p:spTree>
    <p:extLst>
      <p:ext uri="{BB962C8B-B14F-4D97-AF65-F5344CB8AC3E}">
        <p14:creationId xmlns:p14="http://schemas.microsoft.com/office/powerpoint/2010/main" val="2696462333"/>
      </p:ext>
    </p:extLst>
  </p:cSld>
  <p:clrMap bg1="lt1" tx1="dk1" bg2="lt2" tx2="dk2" accent1="accent1" accent2="accent2" accent3="accent3" accent4="accent4" accent5="accent5" accent6="accent6" hlink="hlink" folHlink="folHlink"/>
  <p:sldLayoutIdLst>
    <p:sldLayoutId id="2147483673" r:id="rId1"/>
    <p:sldLayoutId id="2147483674"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689" y="6517"/>
            <a:ext cx="9126621" cy="6844965"/>
          </a:xfrm>
          <a:prstGeom prst="rect">
            <a:avLst/>
          </a:prstGeom>
        </p:spPr>
      </p:pic>
    </p:spTree>
    <p:extLst>
      <p:ext uri="{BB962C8B-B14F-4D97-AF65-F5344CB8AC3E}">
        <p14:creationId xmlns:p14="http://schemas.microsoft.com/office/powerpoint/2010/main" val="1328915285"/>
      </p:ext>
    </p:extLst>
  </p:cSld>
  <p:clrMap bg1="lt1" tx1="dk1" bg2="lt2" tx2="dk2" accent1="accent1" accent2="accent2" accent3="accent3" accent4="accent4" accent5="accent5" accent6="accent6" hlink="hlink" folHlink="folHlink"/>
  <p:sldLayoutIdLst>
    <p:sldLayoutId id="2147483676" r:id="rId1"/>
    <p:sldLayoutId id="2147483677" r:id="rId2"/>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4.em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hyperlink" Target="mailto:sostrial@warwick.ac.uk" TargetMode="External"/><Relationship Id="rId1" Type="http://schemas.openxmlformats.org/officeDocument/2006/relationships/slideLayout" Target="../slideLayouts/slideLayout4.xml"/><Relationship Id="rId6" Type="http://schemas.openxmlformats.org/officeDocument/2006/relationships/image" Target="../media/image7.jpg"/><Relationship Id="rId5" Type="http://schemas.openxmlformats.org/officeDocument/2006/relationships/image" Target="../media/image6.jpeg"/><Relationship Id="rId10" Type="http://schemas.openxmlformats.org/officeDocument/2006/relationships/image" Target="../media/image3.jpg"/><Relationship Id="rId4" Type="http://schemas.openxmlformats.org/officeDocument/2006/relationships/image" Target="../media/image5.jpeg"/><Relationship Id="rId9"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1.jpg"/></Relationships>
</file>

<file path=ppt/slides/_rels/slide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hyperlink" Target="mailto:WCTUQA@warwick.ac.uk"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jpg"/><Relationship Id="rId7"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395536" y="4835438"/>
            <a:ext cx="8424936" cy="648816"/>
          </a:xfrm>
        </p:spPr>
        <p:txBody>
          <a:bodyPr/>
          <a:lstStyle/>
          <a:p>
            <a:r>
              <a:rPr lang="en-US" b="1" dirty="0" smtClean="0"/>
              <a:t>Site Initiation Visit</a:t>
            </a:r>
            <a:endParaRPr lang="en-US" b="1" dirty="0"/>
          </a:p>
        </p:txBody>
      </p:sp>
      <p:sp>
        <p:nvSpPr>
          <p:cNvPr id="10" name="Text Placeholder 9"/>
          <p:cNvSpPr>
            <a:spLocks noGrp="1"/>
          </p:cNvSpPr>
          <p:nvPr>
            <p:ph type="body" sz="quarter" idx="11"/>
          </p:nvPr>
        </p:nvSpPr>
        <p:spPr>
          <a:xfrm>
            <a:off x="395536" y="6056709"/>
            <a:ext cx="8424936" cy="648072"/>
          </a:xfrm>
        </p:spPr>
        <p:txBody>
          <a:bodyPr/>
          <a:lstStyle/>
          <a:p>
            <a:r>
              <a:rPr lang="en-US" sz="2800" dirty="0" smtClean="0"/>
              <a:t>V1.0 2nd October 2019</a:t>
            </a:r>
            <a:endParaRPr lang="en-US" sz="2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5175" y="2425272"/>
            <a:ext cx="2605658" cy="2122134"/>
          </a:xfrm>
          <a:prstGeom prst="rect">
            <a:avLst/>
          </a:prstGeom>
        </p:spPr>
      </p:pic>
    </p:spTree>
    <p:extLst>
      <p:ext uri="{BB962C8B-B14F-4D97-AF65-F5344CB8AC3E}">
        <p14:creationId xmlns:p14="http://schemas.microsoft.com/office/powerpoint/2010/main" val="2812231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576"/>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371600"/>
            <a:ext cx="7886700" cy="4898571"/>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dirty="0" err="1" smtClean="0"/>
              <a:t>Randomised</a:t>
            </a:r>
            <a:r>
              <a:rPr lang="en-US" dirty="0" smtClean="0"/>
              <a:t> controlled </a:t>
            </a:r>
            <a:r>
              <a:rPr lang="en-US" b="1" dirty="0" smtClean="0"/>
              <a:t>open label </a:t>
            </a:r>
            <a:r>
              <a:rPr lang="en-US" dirty="0" smtClean="0"/>
              <a:t>phase III clinical/cost-effectiveness RCT comparing </a:t>
            </a:r>
            <a:r>
              <a:rPr lang="en-US" b="1" dirty="0" smtClean="0"/>
              <a:t>mannitol </a:t>
            </a:r>
            <a:r>
              <a:rPr lang="en-US" dirty="0" smtClean="0"/>
              <a:t>and </a:t>
            </a:r>
            <a:r>
              <a:rPr lang="en-US" b="1" dirty="0" smtClean="0"/>
              <a:t>hypertonic saline</a:t>
            </a:r>
            <a:endParaRPr lang="en-US" dirty="0" smtClean="0"/>
          </a:p>
          <a:p>
            <a:pPr lvl="1"/>
            <a:r>
              <a:rPr lang="en-US" dirty="0" smtClean="0"/>
              <a:t>Internal pilot (6 months)</a:t>
            </a:r>
          </a:p>
          <a:p>
            <a:pPr lvl="1">
              <a:spcAft>
                <a:spcPts val="1200"/>
              </a:spcAft>
            </a:pPr>
            <a:r>
              <a:rPr lang="en-US" dirty="0" smtClean="0"/>
              <a:t>Blinded assessment of primary outcome at 6 months after randomisation</a:t>
            </a:r>
          </a:p>
          <a:p>
            <a:pPr>
              <a:spcAft>
                <a:spcPts val="1200"/>
              </a:spcAft>
            </a:pPr>
            <a:r>
              <a:rPr lang="en-US" dirty="0" smtClean="0"/>
              <a:t>Adult patient </a:t>
            </a:r>
            <a:r>
              <a:rPr lang="en-US" u="sng" dirty="0" smtClean="0"/>
              <a:t>&gt;</a:t>
            </a:r>
            <a:r>
              <a:rPr lang="en-US" dirty="0" smtClean="0"/>
              <a:t>16 with severe TBI and raised ICP requiring ICU</a:t>
            </a:r>
          </a:p>
          <a:p>
            <a:pPr>
              <a:spcAft>
                <a:spcPts val="1200"/>
              </a:spcAft>
            </a:pPr>
            <a:r>
              <a:rPr lang="en-US" dirty="0" smtClean="0"/>
              <a:t>Multi-</a:t>
            </a:r>
            <a:r>
              <a:rPr lang="en-US" dirty="0" err="1" smtClean="0"/>
              <a:t>centre</a:t>
            </a:r>
            <a:r>
              <a:rPr lang="en-US" dirty="0" smtClean="0"/>
              <a:t>, approx. 28 UK sites</a:t>
            </a:r>
          </a:p>
          <a:p>
            <a:pPr>
              <a:spcAft>
                <a:spcPts val="1200"/>
              </a:spcAft>
            </a:pPr>
            <a:r>
              <a:rPr lang="en-US" dirty="0"/>
              <a:t>Neurosurgical and </a:t>
            </a:r>
            <a:r>
              <a:rPr lang="en-US" dirty="0" err="1"/>
              <a:t>NeuroICU</a:t>
            </a:r>
            <a:r>
              <a:rPr lang="en-US" dirty="0"/>
              <a:t> leads in each </a:t>
            </a:r>
            <a:r>
              <a:rPr lang="en-US" dirty="0" err="1"/>
              <a:t>centre</a:t>
            </a:r>
            <a:r>
              <a:rPr lang="en-US" dirty="0"/>
              <a:t> to help aid </a:t>
            </a:r>
            <a:r>
              <a:rPr lang="en-US" dirty="0" smtClean="0"/>
              <a:t>recruitment</a:t>
            </a:r>
          </a:p>
          <a:p>
            <a:pPr>
              <a:spcAft>
                <a:spcPts val="1200"/>
              </a:spcAft>
            </a:pPr>
            <a:r>
              <a:rPr lang="en-US" dirty="0" smtClean="0"/>
              <a:t>Overall recruitment target </a:t>
            </a:r>
            <a:r>
              <a:rPr lang="en-US" b="1" dirty="0" smtClean="0"/>
              <a:t>638 patients in 36 months </a:t>
            </a:r>
            <a:r>
              <a:rPr lang="en-US" dirty="0" smtClean="0"/>
              <a:t>(average 1 patient per </a:t>
            </a:r>
            <a:r>
              <a:rPr lang="en-US" dirty="0" err="1" smtClean="0"/>
              <a:t>centre</a:t>
            </a:r>
            <a:r>
              <a:rPr lang="en-US" dirty="0" smtClean="0"/>
              <a:t> per month)</a:t>
            </a:r>
            <a:endParaRPr lang="en-US" b="1" dirty="0" smtClean="0"/>
          </a:p>
          <a:p>
            <a:pPr>
              <a:spcAft>
                <a:spcPts val="1200"/>
              </a:spcAft>
            </a:pPr>
            <a:r>
              <a:rPr lang="en-US" dirty="0" smtClean="0"/>
              <a:t>End of recruitment: November 2022</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9</a:t>
            </a:r>
            <a:endParaRPr lang="en-GB" dirty="0"/>
          </a:p>
        </p:txBody>
      </p:sp>
    </p:spTree>
    <p:extLst>
      <p:ext uri="{BB962C8B-B14F-4D97-AF65-F5344CB8AC3E}">
        <p14:creationId xmlns:p14="http://schemas.microsoft.com/office/powerpoint/2010/main" val="24351153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90753"/>
            <a:ext cx="6719713" cy="648816"/>
          </a:xfrm>
        </p:spPr>
        <p:txBody>
          <a:bodyPr/>
          <a:lstStyle/>
          <a:p>
            <a:r>
              <a:rPr lang="en-US" dirty="0" smtClean="0"/>
              <a:t>Outcomes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1703763"/>
            <a:ext cx="7886700" cy="4374176"/>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Primary outcome: GOS-E at 6 months post-TBI</a:t>
            </a:r>
          </a:p>
          <a:p>
            <a:r>
              <a:rPr lang="en-US" dirty="0" smtClean="0"/>
              <a:t>Secondary outcomes:</a:t>
            </a:r>
          </a:p>
          <a:p>
            <a:pPr lvl="1"/>
            <a:r>
              <a:rPr lang="en-US" dirty="0" smtClean="0"/>
              <a:t>Efficacy: ICP control, Progression to stage 3 therapies</a:t>
            </a:r>
          </a:p>
          <a:p>
            <a:pPr lvl="1"/>
            <a:r>
              <a:rPr lang="en-US" dirty="0" smtClean="0"/>
              <a:t>Resource use: Organ support on ICU, ICU LOS, Hospital LOS</a:t>
            </a:r>
          </a:p>
          <a:p>
            <a:pPr lvl="1"/>
            <a:r>
              <a:rPr lang="en-US" dirty="0" smtClean="0"/>
              <a:t>Patient outcomes: </a:t>
            </a:r>
            <a:r>
              <a:rPr lang="en-US" dirty="0" err="1" smtClean="0"/>
              <a:t>mOHS</a:t>
            </a:r>
            <a:r>
              <a:rPr lang="en-US" dirty="0" smtClean="0"/>
              <a:t> at discharge, GOS-E at 12 months, Survival (discharge, 3/6/12 months), Quality of life – EQ-5D (discharge, 3/6/12 months)</a:t>
            </a:r>
          </a:p>
          <a:p>
            <a:pPr lvl="1"/>
            <a:r>
              <a:rPr lang="en-US" dirty="0" smtClean="0"/>
              <a:t>Serious adverse events</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10</a:t>
            </a:r>
            <a:endParaRPr lang="en-GB" dirty="0"/>
          </a:p>
        </p:txBody>
      </p:sp>
    </p:spTree>
    <p:extLst>
      <p:ext uri="{BB962C8B-B14F-4D97-AF65-F5344CB8AC3E}">
        <p14:creationId xmlns:p14="http://schemas.microsoft.com/office/powerpoint/2010/main" val="21338362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Statistical analysis</a:t>
            </a:r>
            <a:endParaRPr lang="en-US" dirty="0"/>
          </a:p>
        </p:txBody>
      </p:sp>
      <p:sp>
        <p:nvSpPr>
          <p:cNvPr id="7" name="Content Placeholder 2">
            <a:extLst>
              <a:ext uri="{FF2B5EF4-FFF2-40B4-BE49-F238E27FC236}">
                <a16:creationId xmlns:a16="http://schemas.microsoft.com/office/drawing/2014/main" id="{C5F56688-4EEA-244C-9D27-E90019182453}"/>
              </a:ext>
            </a:extLst>
          </p:cNvPr>
          <p:cNvSpPr txBox="1">
            <a:spLocks/>
          </p:cNvSpPr>
          <p:nvPr/>
        </p:nvSpPr>
        <p:spPr>
          <a:xfrm>
            <a:off x="628650" y="1699139"/>
            <a:ext cx="7886700" cy="4406869"/>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Main statistical analysis will be </a:t>
            </a:r>
            <a:r>
              <a:rPr lang="en-US" b="1" dirty="0" smtClean="0"/>
              <a:t>intention-to-treat</a:t>
            </a:r>
            <a:endParaRPr lang="en-US" dirty="0" smtClean="0"/>
          </a:p>
          <a:p>
            <a:pPr>
              <a:spcAft>
                <a:spcPts val="1200"/>
              </a:spcAft>
            </a:pPr>
            <a:r>
              <a:rPr lang="en-US" b="1" dirty="0" smtClean="0"/>
              <a:t>Primary outcome analysis:</a:t>
            </a:r>
          </a:p>
          <a:p>
            <a:pPr lvl="1">
              <a:spcAft>
                <a:spcPts val="1200"/>
              </a:spcAft>
            </a:pPr>
            <a:r>
              <a:rPr lang="en-US" dirty="0" smtClean="0"/>
              <a:t>Proportion of patients with good v bad outcomes of the GOS-E at 6 months will be compared between intervention arms </a:t>
            </a:r>
          </a:p>
          <a:p>
            <a:pPr lvl="1">
              <a:spcAft>
                <a:spcPts val="1200"/>
              </a:spcAft>
            </a:pPr>
            <a:r>
              <a:rPr lang="en-US" dirty="0" smtClean="0"/>
              <a:t>Logistic regression adjusted for clinically important covariates</a:t>
            </a:r>
          </a:p>
          <a:p>
            <a:pPr>
              <a:spcAft>
                <a:spcPts val="1200"/>
              </a:spcAft>
            </a:pPr>
            <a:r>
              <a:rPr lang="en-US" b="1" dirty="0" smtClean="0"/>
              <a:t>Secondary outcome analysis:</a:t>
            </a:r>
          </a:p>
          <a:p>
            <a:pPr lvl="1">
              <a:spcAft>
                <a:spcPts val="1200"/>
              </a:spcAft>
            </a:pPr>
            <a:r>
              <a:rPr lang="en-US" dirty="0" smtClean="0"/>
              <a:t>Survival status to 30 days will be examined in a similar way to the binary GOS-E questionnaire along with K-M plots for 3/6/12 </a:t>
            </a:r>
            <a:r>
              <a:rPr lang="en-US" dirty="0" err="1" smtClean="0"/>
              <a:t>mth</a:t>
            </a:r>
            <a:r>
              <a:rPr lang="en-US" dirty="0" smtClean="0"/>
              <a:t> survival and time to discharge (ICU/hospital)</a:t>
            </a:r>
          </a:p>
          <a:p>
            <a:pPr>
              <a:spcAft>
                <a:spcPts val="1200"/>
              </a:spcAft>
            </a:pPr>
            <a:r>
              <a:rPr lang="en-US" dirty="0" smtClean="0"/>
              <a:t>Further </a:t>
            </a:r>
            <a:r>
              <a:rPr lang="en-US" b="1" dirty="0" smtClean="0"/>
              <a:t>Bayesian analysis </a:t>
            </a:r>
            <a:r>
              <a:rPr lang="en-US" dirty="0" smtClean="0"/>
              <a:t>to obtain more insight into the primary outcome</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11</a:t>
            </a:r>
            <a:endParaRPr lang="en-GB" dirty="0"/>
          </a:p>
        </p:txBody>
      </p:sp>
    </p:spTree>
    <p:extLst>
      <p:ext uri="{BB962C8B-B14F-4D97-AF65-F5344CB8AC3E}">
        <p14:creationId xmlns:p14="http://schemas.microsoft.com/office/powerpoint/2010/main" val="3677904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67893"/>
            <a:ext cx="6719713" cy="648816"/>
          </a:xfrm>
        </p:spPr>
        <p:txBody>
          <a:bodyPr/>
          <a:lstStyle/>
          <a:p>
            <a:r>
              <a:rPr lang="en-US" dirty="0" smtClean="0"/>
              <a:t>Statistical analysis</a:t>
            </a:r>
            <a:endParaRPr lang="en-US" dirty="0"/>
          </a:p>
        </p:txBody>
      </p:sp>
      <p:sp>
        <p:nvSpPr>
          <p:cNvPr id="7" name="Content Placeholder 2">
            <a:extLst>
              <a:ext uri="{FF2B5EF4-FFF2-40B4-BE49-F238E27FC236}">
                <a16:creationId xmlns:a16="http://schemas.microsoft.com/office/drawing/2014/main" id="{C5F56688-4EEA-244C-9D27-E90019182453}"/>
              </a:ext>
            </a:extLst>
          </p:cNvPr>
          <p:cNvSpPr txBox="1">
            <a:spLocks/>
          </p:cNvSpPr>
          <p:nvPr/>
        </p:nvSpPr>
        <p:spPr>
          <a:xfrm>
            <a:off x="628650" y="1658044"/>
            <a:ext cx="7886700" cy="4205546"/>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a:t>Exploratory pre-defined sub-group analyses</a:t>
            </a:r>
            <a:r>
              <a:rPr lang="en-US" b="1" dirty="0">
                <a:sym typeface="Wingdings" pitchFamily="2" charset="2"/>
              </a:rPr>
              <a:t> investigating:</a:t>
            </a:r>
          </a:p>
          <a:p>
            <a:pPr marL="0" indent="0">
              <a:buNone/>
            </a:pPr>
            <a:endParaRPr lang="en-US" sz="900" dirty="0">
              <a:sym typeface="Wingdings" pitchFamily="2" charset="2"/>
            </a:endParaRPr>
          </a:p>
          <a:p>
            <a:pPr lvl="1">
              <a:spcAft>
                <a:spcPts val="600"/>
              </a:spcAft>
            </a:pPr>
            <a:r>
              <a:rPr lang="en-US" dirty="0">
                <a:sym typeface="Wingdings" pitchFamily="2" charset="2"/>
              </a:rPr>
              <a:t>Ages (&lt; 45 v &gt;45)</a:t>
            </a:r>
          </a:p>
          <a:p>
            <a:pPr lvl="1">
              <a:spcAft>
                <a:spcPts val="600"/>
              </a:spcAft>
            </a:pPr>
            <a:r>
              <a:rPr lang="en-US" dirty="0">
                <a:sym typeface="Wingdings" pitchFamily="2" charset="2"/>
              </a:rPr>
              <a:t>Time from TBI (&lt;12 hours v </a:t>
            </a:r>
            <a:r>
              <a:rPr lang="en-US" u="sng" dirty="0">
                <a:sym typeface="Wingdings" pitchFamily="2" charset="2"/>
              </a:rPr>
              <a:t>&gt;</a:t>
            </a:r>
            <a:r>
              <a:rPr lang="en-US" dirty="0">
                <a:sym typeface="Wingdings" pitchFamily="2" charset="2"/>
              </a:rPr>
              <a:t> 12 hours)</a:t>
            </a:r>
          </a:p>
          <a:p>
            <a:pPr lvl="1">
              <a:spcAft>
                <a:spcPts val="600"/>
              </a:spcAft>
            </a:pPr>
            <a:r>
              <a:rPr lang="en-US" dirty="0">
                <a:sym typeface="Wingdings" pitchFamily="2" charset="2"/>
              </a:rPr>
              <a:t>Pupillary response (both/one or none)</a:t>
            </a:r>
          </a:p>
          <a:p>
            <a:pPr lvl="1">
              <a:spcAft>
                <a:spcPts val="600"/>
              </a:spcAft>
            </a:pPr>
            <a:r>
              <a:rPr lang="en-US" dirty="0">
                <a:sym typeface="Wingdings" pitchFamily="2" charset="2"/>
              </a:rPr>
              <a:t>Severe TBI v moderate TBI as defined by admission GCS (3-8 v 9-12)</a:t>
            </a:r>
          </a:p>
          <a:p>
            <a:pPr lvl="1">
              <a:spcAft>
                <a:spcPts val="600"/>
              </a:spcAft>
            </a:pPr>
            <a:r>
              <a:rPr lang="en-US" dirty="0">
                <a:sym typeface="Wingdings" pitchFamily="2" charset="2"/>
              </a:rPr>
              <a:t>Hyperosmolar therapy prior to inclusion in the trial</a:t>
            </a:r>
          </a:p>
          <a:p>
            <a:pPr lvl="1">
              <a:spcAft>
                <a:spcPts val="600"/>
              </a:spcAft>
            </a:pPr>
            <a:r>
              <a:rPr lang="en-US" dirty="0">
                <a:sym typeface="Wingdings" pitchFamily="2" charset="2"/>
              </a:rPr>
              <a:t>Serum Na level prior to inclusion (&lt; 138mmol/L, 138-145mmol/L, &gt;145mmol/L)</a:t>
            </a:r>
          </a:p>
          <a:p>
            <a:pPr lvl="1">
              <a:spcAft>
                <a:spcPts val="600"/>
              </a:spcAft>
            </a:pPr>
            <a:r>
              <a:rPr lang="en-US" dirty="0">
                <a:sym typeface="Wingdings" pitchFamily="2" charset="2"/>
              </a:rPr>
              <a:t>ICP value at </a:t>
            </a:r>
            <a:r>
              <a:rPr lang="en-US" dirty="0" err="1" smtClean="0">
                <a:sym typeface="Wingdings" pitchFamily="2" charset="2"/>
              </a:rPr>
              <a:t>randomisation</a:t>
            </a:r>
            <a:endParaRPr lang="en-US" dirty="0">
              <a:sym typeface="Wingdings" pitchFamily="2" charset="2"/>
            </a:endParaRPr>
          </a:p>
          <a:p>
            <a:pPr lvl="1">
              <a:spcAft>
                <a:spcPts val="600"/>
              </a:spcAft>
            </a:pPr>
            <a:r>
              <a:rPr lang="en-US" dirty="0" smtClean="0">
                <a:sym typeface="Wingdings" pitchFamily="2" charset="2"/>
              </a:rPr>
              <a:t>Craniotomy or </a:t>
            </a:r>
            <a:r>
              <a:rPr lang="en-US" dirty="0" err="1" smtClean="0">
                <a:sym typeface="Wingdings" pitchFamily="2" charset="2"/>
              </a:rPr>
              <a:t>craniectomy</a:t>
            </a:r>
            <a:r>
              <a:rPr lang="en-US" dirty="0" smtClean="0">
                <a:sym typeface="Wingdings" pitchFamily="2" charset="2"/>
              </a:rPr>
              <a:t> before randomisation (yes/no)</a:t>
            </a:r>
          </a:p>
          <a:p>
            <a:pPr lvl="1">
              <a:spcAft>
                <a:spcPts val="600"/>
              </a:spcAft>
            </a:pPr>
            <a:r>
              <a:rPr lang="en-US" dirty="0" err="1" smtClean="0">
                <a:sym typeface="Wingdings" pitchFamily="2" charset="2"/>
              </a:rPr>
              <a:t>Polytrauma</a:t>
            </a:r>
            <a:r>
              <a:rPr lang="en-US" dirty="0" smtClean="0">
                <a:sym typeface="Wingdings" pitchFamily="2" charset="2"/>
              </a:rPr>
              <a:t> (yes/no)</a:t>
            </a:r>
          </a:p>
          <a:p>
            <a:pPr lvl="1">
              <a:spcAft>
                <a:spcPts val="600"/>
              </a:spcAft>
            </a:pPr>
            <a:r>
              <a:rPr lang="en-US" dirty="0" smtClean="0">
                <a:sym typeface="Wingdings" pitchFamily="2" charset="2"/>
              </a:rPr>
              <a:t>Type of brain injury (diffuse/non-diffuse)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12</a:t>
            </a:r>
            <a:endParaRPr lang="en-GB" dirty="0"/>
          </a:p>
        </p:txBody>
      </p:sp>
    </p:spTree>
    <p:extLst>
      <p:ext uri="{BB962C8B-B14F-4D97-AF65-F5344CB8AC3E}">
        <p14:creationId xmlns:p14="http://schemas.microsoft.com/office/powerpoint/2010/main" val="13532977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US" dirty="0" smtClean="0"/>
              <a:t>Potential side effects</a:t>
            </a:r>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smtClean="0"/>
              <a:t>Renal failure (M&gt;HHS, if </a:t>
            </a:r>
            <a:r>
              <a:rPr lang="en-GB" sz="2400" dirty="0" err="1" smtClean="0"/>
              <a:t>sOsm</a:t>
            </a:r>
            <a:r>
              <a:rPr lang="en-GB" sz="2400" dirty="0" smtClean="0"/>
              <a:t> &gt;320)</a:t>
            </a:r>
          </a:p>
          <a:p>
            <a:r>
              <a:rPr lang="en-GB" sz="2400" dirty="0" smtClean="0"/>
              <a:t>Central pontine </a:t>
            </a:r>
            <a:r>
              <a:rPr lang="en-GB" sz="2400" dirty="0" err="1" smtClean="0"/>
              <a:t>myelinolysis</a:t>
            </a:r>
            <a:endParaRPr lang="en-GB" sz="2400" dirty="0" smtClean="0"/>
          </a:p>
          <a:p>
            <a:r>
              <a:rPr lang="en-GB" sz="2400" dirty="0" smtClean="0"/>
              <a:t>Rebound increase in ICP after bolus</a:t>
            </a:r>
          </a:p>
          <a:p>
            <a:r>
              <a:rPr lang="en-GB" sz="2400" dirty="0" smtClean="0"/>
              <a:t>Metabolic acidosis</a:t>
            </a:r>
            <a:endParaRPr lang="en-GB" dirty="0" smtClean="0"/>
          </a:p>
          <a:p>
            <a:endParaRPr lang="en-GB"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13</a:t>
            </a:r>
            <a:endParaRPr lang="en-GB" dirty="0"/>
          </a:p>
        </p:txBody>
      </p:sp>
    </p:spTree>
    <p:extLst>
      <p:ext uri="{BB962C8B-B14F-4D97-AF65-F5344CB8AC3E}">
        <p14:creationId xmlns:p14="http://schemas.microsoft.com/office/powerpoint/2010/main" val="15011685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588441"/>
            <a:ext cx="6719713" cy="648816"/>
          </a:xfrm>
        </p:spPr>
        <p:txBody>
          <a:bodyPr/>
          <a:lstStyle/>
          <a:p>
            <a:r>
              <a:rPr lang="en-US" dirty="0" smtClean="0"/>
              <a:t>OSMOTIC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282049" y="1700000"/>
            <a:ext cx="3648882" cy="3912130"/>
          </a:xfrm>
          <a:prstGeom prst="rect">
            <a:avLst/>
          </a:prstGeom>
        </p:spPr>
        <p:txBody>
          <a:bodyPr>
            <a:normAutofit fontScale="5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Planned sub-study of the SOS Trial</a:t>
            </a:r>
          </a:p>
          <a:p>
            <a:r>
              <a:rPr lang="en-US" b="1" dirty="0" smtClean="0"/>
              <a:t>Aim to investigate the mechanisms behind any potential benefit of either mannitol or HTS</a:t>
            </a:r>
          </a:p>
          <a:p>
            <a:pPr lvl="1"/>
            <a:r>
              <a:rPr lang="en-US" dirty="0" smtClean="0"/>
              <a:t>Likely will be equivalent in reducing ICP</a:t>
            </a:r>
          </a:p>
          <a:p>
            <a:pPr lvl="1"/>
            <a:r>
              <a:rPr lang="en-US" dirty="0" smtClean="0"/>
              <a:t>?other effects on neuronal injury, </a:t>
            </a:r>
            <a:r>
              <a:rPr lang="en-US" dirty="0" err="1" smtClean="0"/>
              <a:t>neuroinflammation</a:t>
            </a:r>
            <a:r>
              <a:rPr lang="en-US" dirty="0" smtClean="0"/>
              <a:t> or other pathophysiological pathway on top of osmotic action</a:t>
            </a:r>
          </a:p>
          <a:p>
            <a:r>
              <a:rPr lang="en-US" b="1" dirty="0" smtClean="0"/>
              <a:t>Serum samples from recruited patients – markers of</a:t>
            </a:r>
            <a:r>
              <a:rPr lang="en-US" dirty="0" smtClean="0"/>
              <a:t>:</a:t>
            </a:r>
          </a:p>
          <a:p>
            <a:pPr lvl="1"/>
            <a:r>
              <a:rPr lang="en-US" dirty="0" smtClean="0"/>
              <a:t>Neuronal injury </a:t>
            </a:r>
          </a:p>
          <a:p>
            <a:pPr lvl="1"/>
            <a:r>
              <a:rPr lang="en-US" dirty="0" smtClean="0"/>
              <a:t>Inflammatory pathways</a:t>
            </a:r>
          </a:p>
          <a:p>
            <a:r>
              <a:rPr lang="en-US" b="1" dirty="0" smtClean="0"/>
              <a:t>Automated analysis of CT scans</a:t>
            </a:r>
            <a:endParaRPr lang="en-US" b="1" dirty="0"/>
          </a:p>
        </p:txBody>
      </p:sp>
      <p:pic>
        <p:nvPicPr>
          <p:cNvPr id="7" name="Picture 6">
            <a:extLst>
              <a:ext uri="{FF2B5EF4-FFF2-40B4-BE49-F238E27FC236}">
                <a16:creationId xmlns:a16="http://schemas.microsoft.com/office/drawing/2014/main" id="{BDD3F918-E045-AC45-958A-113F3DDFFFFD}"/>
              </a:ext>
            </a:extLst>
          </p:cNvPr>
          <p:cNvPicPr>
            <a:picLocks noChangeAspect="1"/>
          </p:cNvPicPr>
          <p:nvPr/>
        </p:nvPicPr>
        <p:blipFill rotWithShape="1">
          <a:blip r:embed="rId2"/>
          <a:srcRect t="12214"/>
          <a:stretch/>
        </p:blipFill>
        <p:spPr>
          <a:xfrm>
            <a:off x="3930931" y="1859390"/>
            <a:ext cx="5021122" cy="3305853"/>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1028700" cy="369332"/>
          </a:xfrm>
          <a:prstGeom prst="rect">
            <a:avLst/>
          </a:prstGeom>
          <a:noFill/>
        </p:spPr>
        <p:txBody>
          <a:bodyPr wrap="square" rtlCol="0">
            <a:spAutoFit/>
          </a:bodyPr>
          <a:lstStyle/>
          <a:p>
            <a:r>
              <a:rPr lang="en-GB" dirty="0" smtClean="0"/>
              <a:t>Slide 14</a:t>
            </a:r>
            <a:endParaRPr lang="en-GB" dirty="0"/>
          </a:p>
        </p:txBody>
      </p:sp>
    </p:spTree>
    <p:extLst>
      <p:ext uri="{BB962C8B-B14F-4D97-AF65-F5344CB8AC3E}">
        <p14:creationId xmlns:p14="http://schemas.microsoft.com/office/powerpoint/2010/main" val="32149986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0323"/>
            <a:ext cx="6719713" cy="648816"/>
          </a:xfrm>
        </p:spPr>
        <p:txBody>
          <a:bodyPr/>
          <a:lstStyle/>
          <a:p>
            <a:r>
              <a:rPr lang="en-US" dirty="0" smtClean="0"/>
              <a:t>Trial timelines</a:t>
            </a:r>
            <a:endParaRPr lang="en-US" dirty="0"/>
          </a:p>
        </p:txBody>
      </p:sp>
      <p:graphicFrame>
        <p:nvGraphicFramePr>
          <p:cNvPr id="6" name="Table 5">
            <a:extLst>
              <a:ext uri="{FF2B5EF4-FFF2-40B4-BE49-F238E27FC236}">
                <a16:creationId xmlns:a16="http://schemas.microsoft.com/office/drawing/2014/main" id="{B49CADE2-474F-EA45-B341-DAA3251A08A0}"/>
              </a:ext>
            </a:extLst>
          </p:cNvPr>
          <p:cNvGraphicFramePr>
            <a:graphicFrameLocks noGrp="1"/>
          </p:cNvGraphicFramePr>
          <p:nvPr>
            <p:extLst>
              <p:ext uri="{D42A27DB-BD31-4B8C-83A1-F6EECF244321}">
                <p14:modId xmlns:p14="http://schemas.microsoft.com/office/powerpoint/2010/main" val="578253772"/>
              </p:ext>
            </p:extLst>
          </p:nvPr>
        </p:nvGraphicFramePr>
        <p:xfrm>
          <a:off x="547521" y="2827876"/>
          <a:ext cx="7582581" cy="2319085"/>
        </p:xfrm>
        <a:graphic>
          <a:graphicData uri="http://schemas.openxmlformats.org/drawingml/2006/table">
            <a:tbl>
              <a:tblPr firstRow="1" firstCol="1" bandRow="1">
                <a:tableStyleId>{5C22544A-7EE6-4342-B048-85BDC9FD1C3A}</a:tableStyleId>
              </a:tblPr>
              <a:tblGrid>
                <a:gridCol w="1711463">
                  <a:extLst>
                    <a:ext uri="{9D8B030D-6E8A-4147-A177-3AD203B41FA5}">
                      <a16:colId xmlns:a16="http://schemas.microsoft.com/office/drawing/2014/main" val="290418544"/>
                    </a:ext>
                  </a:extLst>
                </a:gridCol>
                <a:gridCol w="2483935">
                  <a:extLst>
                    <a:ext uri="{9D8B030D-6E8A-4147-A177-3AD203B41FA5}">
                      <a16:colId xmlns:a16="http://schemas.microsoft.com/office/drawing/2014/main" val="3746732495"/>
                    </a:ext>
                  </a:extLst>
                </a:gridCol>
                <a:gridCol w="3387183">
                  <a:extLst>
                    <a:ext uri="{9D8B030D-6E8A-4147-A177-3AD203B41FA5}">
                      <a16:colId xmlns:a16="http://schemas.microsoft.com/office/drawing/2014/main" val="1444647355"/>
                    </a:ext>
                  </a:extLst>
                </a:gridCol>
              </a:tblGrid>
              <a:tr h="463817">
                <a:tc>
                  <a:txBody>
                    <a:bodyPr/>
                    <a:lstStyle/>
                    <a:p>
                      <a:pPr>
                        <a:lnSpc>
                          <a:spcPct val="115000"/>
                        </a:lnSpc>
                        <a:spcAft>
                          <a:spcPts val="0"/>
                        </a:spcAft>
                      </a:pPr>
                      <a:r>
                        <a:rPr lang="en-GB" sz="1500" dirty="0">
                          <a:effectLst/>
                        </a:rPr>
                        <a:t> </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Month</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Recruitment</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921027855"/>
                  </a:ext>
                </a:extLst>
              </a:tr>
              <a:tr h="463817">
                <a:tc>
                  <a:txBody>
                    <a:bodyPr/>
                    <a:lstStyle/>
                    <a:p>
                      <a:pPr>
                        <a:lnSpc>
                          <a:spcPct val="115000"/>
                        </a:lnSpc>
                        <a:spcAft>
                          <a:spcPts val="0"/>
                        </a:spcAft>
                      </a:pPr>
                      <a:r>
                        <a:rPr lang="en-GB" sz="1500" dirty="0">
                          <a:effectLst/>
                        </a:rPr>
                        <a:t>Pilot study</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smtClean="0">
                          <a:effectLst/>
                        </a:rPr>
                        <a:t>7-12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50</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034061357"/>
                  </a:ext>
                </a:extLst>
              </a:tr>
              <a:tr h="463817">
                <a:tc>
                  <a:txBody>
                    <a:bodyPr/>
                    <a:lstStyle/>
                    <a:p>
                      <a:pPr>
                        <a:lnSpc>
                          <a:spcPct val="115000"/>
                        </a:lnSpc>
                        <a:spcAft>
                          <a:spcPts val="0"/>
                        </a:spcAft>
                      </a:pPr>
                      <a:r>
                        <a:rPr lang="en-GB" sz="1500">
                          <a:effectLst/>
                        </a:rPr>
                        <a:t>Recruitment</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13-42</a:t>
                      </a:r>
                      <a:endParaRPr lang="en-GB" sz="1500" dirty="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588 (638 in total)</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643944076"/>
                  </a:ext>
                </a:extLst>
              </a:tr>
              <a:tr h="463817">
                <a:tc>
                  <a:txBody>
                    <a:bodyPr/>
                    <a:lstStyle/>
                    <a:p>
                      <a:pPr>
                        <a:lnSpc>
                          <a:spcPct val="115000"/>
                        </a:lnSpc>
                        <a:spcAft>
                          <a:spcPts val="0"/>
                        </a:spcAft>
                      </a:pPr>
                      <a:r>
                        <a:rPr lang="en-GB" sz="1500">
                          <a:effectLst/>
                        </a:rPr>
                        <a:t>Follow up</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43-48</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n/a</a:t>
                      </a:r>
                      <a:endParaRPr lang="en-GB" sz="150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3935797501"/>
                  </a:ext>
                </a:extLst>
              </a:tr>
              <a:tr h="463817">
                <a:tc>
                  <a:txBody>
                    <a:bodyPr/>
                    <a:lstStyle/>
                    <a:p>
                      <a:pPr>
                        <a:lnSpc>
                          <a:spcPct val="115000"/>
                        </a:lnSpc>
                        <a:spcAft>
                          <a:spcPts val="0"/>
                        </a:spcAft>
                      </a:pPr>
                      <a:r>
                        <a:rPr lang="en-GB" sz="1500">
                          <a:effectLst/>
                        </a:rPr>
                        <a:t>Analysis</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a:effectLst/>
                        </a:rPr>
                        <a:t>49-54</a:t>
                      </a:r>
                      <a:endParaRPr lang="en-GB" sz="1500">
                        <a:effectLst/>
                        <a:latin typeface="Times New Roman" panose="02020603050405020304" pitchFamily="18" charset="0"/>
                        <a:ea typeface="Times New Roman" panose="02020603050405020304" pitchFamily="18" charset="0"/>
                      </a:endParaRPr>
                    </a:p>
                  </a:txBody>
                  <a:tcPr marL="51435" marR="51435" marT="0" marB="0"/>
                </a:tc>
                <a:tc>
                  <a:txBody>
                    <a:bodyPr/>
                    <a:lstStyle/>
                    <a:p>
                      <a:pPr>
                        <a:lnSpc>
                          <a:spcPct val="115000"/>
                        </a:lnSpc>
                        <a:spcAft>
                          <a:spcPts val="0"/>
                        </a:spcAft>
                      </a:pPr>
                      <a:r>
                        <a:rPr lang="en-GB" sz="1500" dirty="0">
                          <a:effectLst/>
                        </a:rPr>
                        <a:t>n/a</a:t>
                      </a:r>
                      <a:endParaRPr lang="en-GB" sz="1500" dirty="0">
                        <a:effectLst/>
                        <a:latin typeface="Times New Roman" panose="02020603050405020304" pitchFamily="18" charset="0"/>
                        <a:ea typeface="Times New Roman" panose="02020603050405020304" pitchFamily="18" charset="0"/>
                      </a:endParaRPr>
                    </a:p>
                  </a:txBody>
                  <a:tcPr marL="51435" marR="51435" marT="0" marB="0"/>
                </a:tc>
                <a:extLst>
                  <a:ext uri="{0D108BD9-81ED-4DB2-BD59-A6C34878D82A}">
                    <a16:rowId xmlns:a16="http://schemas.microsoft.com/office/drawing/2014/main" val="2478878075"/>
                  </a:ext>
                </a:extLst>
              </a:tr>
            </a:tbl>
          </a:graphicData>
        </a:graphic>
      </p:graphicFrame>
      <p:sp>
        <p:nvSpPr>
          <p:cNvPr id="5" name="Content Placeholder 2"/>
          <p:cNvSpPr txBox="1">
            <a:spLocks/>
          </p:cNvSpPr>
          <p:nvPr/>
        </p:nvSpPr>
        <p:spPr>
          <a:xfrm>
            <a:off x="457008" y="2401157"/>
            <a:ext cx="7886700" cy="59730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GB" sz="2400" dirty="0" smtClean="0"/>
              <a:t>Pilot start date: December 2019</a:t>
            </a:r>
          </a:p>
          <a:p>
            <a:endParaRPr lang="en-GB"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15</a:t>
            </a:r>
            <a:endParaRPr lang="en-GB" dirty="0"/>
          </a:p>
        </p:txBody>
      </p:sp>
    </p:spTree>
    <p:extLst>
      <p:ext uri="{BB962C8B-B14F-4D97-AF65-F5344CB8AC3E}">
        <p14:creationId xmlns:p14="http://schemas.microsoft.com/office/powerpoint/2010/main" val="25030710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2635"/>
            <a:ext cx="6719713" cy="648816"/>
          </a:xfrm>
        </p:spPr>
        <p:txBody>
          <a:bodyPr/>
          <a:lstStyle/>
          <a:p>
            <a:r>
              <a:rPr lang="en-GB" dirty="0"/>
              <a:t>Pilot stop/go criteria</a:t>
            </a:r>
          </a:p>
          <a:p>
            <a:endParaRPr lang="en-US" dirty="0"/>
          </a:p>
        </p:txBody>
      </p:sp>
      <p:sp>
        <p:nvSpPr>
          <p:cNvPr id="5" name="Content Placeholder 2"/>
          <p:cNvSpPr txBox="1">
            <a:spLocks/>
          </p:cNvSpPr>
          <p:nvPr/>
        </p:nvSpPr>
        <p:spPr>
          <a:xfrm>
            <a:off x="628650" y="2172271"/>
            <a:ext cx="7886700" cy="435133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24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GB"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Calibri"/>
                <a:ea typeface="+mn-ea"/>
                <a:cs typeface="+mn-cs"/>
              </a:rPr>
              <a:t>Slide 16</a:t>
            </a: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TextBox 2"/>
          <p:cNvSpPr txBox="1"/>
          <p:nvPr/>
        </p:nvSpPr>
        <p:spPr>
          <a:xfrm>
            <a:off x="395535" y="1838510"/>
            <a:ext cx="8402187" cy="1200329"/>
          </a:xfrm>
          <a:prstGeom prst="rect">
            <a:avLst/>
          </a:prstGeom>
          <a:noFill/>
        </p:spPr>
        <p:txBody>
          <a:bodyPr wrap="square" rtlCol="0">
            <a:spAutoFit/>
          </a:bodyPr>
          <a:lstStyle/>
          <a:p>
            <a:r>
              <a:rPr lang="en-GB" sz="2400" dirty="0"/>
              <a:t>The recruitment rate is anticipated to be one patient per </a:t>
            </a:r>
            <a:r>
              <a:rPr lang="en-GB" sz="2400" dirty="0" smtClean="0"/>
              <a:t>centre, per </a:t>
            </a:r>
            <a:r>
              <a:rPr lang="en-GB" sz="2400" dirty="0"/>
              <a:t>month open to recruitment. Success criteria for recruitment will be based on the traffic light system:</a:t>
            </a:r>
          </a:p>
        </p:txBody>
      </p:sp>
      <p:sp>
        <p:nvSpPr>
          <p:cNvPr id="9" name="TextBox 8"/>
          <p:cNvSpPr txBox="1"/>
          <p:nvPr/>
        </p:nvSpPr>
        <p:spPr>
          <a:xfrm>
            <a:off x="395535" y="3175898"/>
            <a:ext cx="1298640" cy="2831544"/>
          </a:xfrm>
          <a:prstGeom prst="rect">
            <a:avLst/>
          </a:prstGeom>
          <a:noFill/>
        </p:spPr>
        <p:txBody>
          <a:bodyPr wrap="square" rtlCol="0">
            <a:spAutoFit/>
          </a:bodyPr>
          <a:lstStyle/>
          <a:p>
            <a:pPr>
              <a:spcAft>
                <a:spcPts val="600"/>
              </a:spcAft>
            </a:pPr>
            <a:r>
              <a:rPr lang="en-GB" sz="2400" b="1" dirty="0" smtClean="0">
                <a:solidFill>
                  <a:srgbClr val="00B050"/>
                </a:solidFill>
              </a:rPr>
              <a:t>Go:</a:t>
            </a:r>
          </a:p>
          <a:p>
            <a:endParaRPr lang="en-GB" sz="2400" b="1" dirty="0" smtClean="0">
              <a:solidFill>
                <a:srgbClr val="00B050"/>
              </a:solidFill>
            </a:endParaRPr>
          </a:p>
          <a:p>
            <a:endParaRPr lang="en-GB" sz="2400" b="1" dirty="0">
              <a:solidFill>
                <a:srgbClr val="00B050"/>
              </a:solidFill>
            </a:endParaRPr>
          </a:p>
          <a:p>
            <a:pPr>
              <a:spcAft>
                <a:spcPts val="600"/>
              </a:spcAft>
            </a:pPr>
            <a:r>
              <a:rPr lang="en-GB" sz="2400" b="1" dirty="0" smtClean="0">
                <a:solidFill>
                  <a:srgbClr val="F79646"/>
                </a:solidFill>
              </a:rPr>
              <a:t>Amend:</a:t>
            </a:r>
          </a:p>
          <a:p>
            <a:endParaRPr lang="en-GB" sz="2400" b="1" dirty="0" smtClean="0">
              <a:solidFill>
                <a:srgbClr val="F79646"/>
              </a:solidFill>
            </a:endParaRPr>
          </a:p>
          <a:p>
            <a:endParaRPr lang="en-GB" sz="2400" b="1" dirty="0" smtClean="0">
              <a:solidFill>
                <a:srgbClr val="FF0000"/>
              </a:solidFill>
            </a:endParaRPr>
          </a:p>
          <a:p>
            <a:r>
              <a:rPr lang="en-GB" sz="2400" b="1" dirty="0" smtClean="0">
                <a:solidFill>
                  <a:srgbClr val="FF0000"/>
                </a:solidFill>
              </a:rPr>
              <a:t>Stop</a:t>
            </a:r>
            <a:r>
              <a:rPr lang="en-GB" sz="2400" dirty="0" smtClean="0">
                <a:solidFill>
                  <a:srgbClr val="FF0000"/>
                </a:solidFill>
              </a:rPr>
              <a:t>:</a:t>
            </a:r>
            <a:endParaRPr lang="en-GB" sz="2400" b="1" dirty="0">
              <a:solidFill>
                <a:srgbClr val="F79646"/>
              </a:solidFill>
            </a:endParaRPr>
          </a:p>
        </p:txBody>
      </p:sp>
      <p:sp>
        <p:nvSpPr>
          <p:cNvPr id="10" name="TextBox 9"/>
          <p:cNvSpPr txBox="1"/>
          <p:nvPr/>
        </p:nvSpPr>
        <p:spPr>
          <a:xfrm>
            <a:off x="1460032" y="3191262"/>
            <a:ext cx="7337690" cy="3200876"/>
          </a:xfrm>
          <a:prstGeom prst="rect">
            <a:avLst/>
          </a:prstGeom>
          <a:noFill/>
        </p:spPr>
        <p:txBody>
          <a:bodyPr wrap="square" rtlCol="0">
            <a:spAutoFit/>
          </a:bodyPr>
          <a:lstStyle/>
          <a:p>
            <a:pPr>
              <a:spcAft>
                <a:spcPts val="600"/>
              </a:spcAft>
            </a:pPr>
            <a:r>
              <a:rPr lang="en-GB" sz="2400" dirty="0"/>
              <a:t>75-100% recruitment = progress to main trial following </a:t>
            </a:r>
            <a:r>
              <a:rPr lang="en-GB" sz="2400" dirty="0" smtClean="0"/>
              <a:t>a review </a:t>
            </a:r>
            <a:r>
              <a:rPr lang="en-GB" sz="2400" dirty="0"/>
              <a:t>of screening logs and protocol. Any barriers </a:t>
            </a:r>
            <a:r>
              <a:rPr lang="en-GB" sz="2400" dirty="0" smtClean="0"/>
              <a:t>to recruitment </a:t>
            </a:r>
            <a:r>
              <a:rPr lang="en-GB" sz="2400" dirty="0"/>
              <a:t>will be addressed</a:t>
            </a:r>
            <a:r>
              <a:rPr lang="en-GB" sz="2400" dirty="0" smtClean="0"/>
              <a:t>.</a:t>
            </a:r>
          </a:p>
          <a:p>
            <a:pPr>
              <a:spcAft>
                <a:spcPts val="600"/>
              </a:spcAft>
            </a:pPr>
            <a:r>
              <a:rPr lang="en-GB" sz="2400" dirty="0"/>
              <a:t>50-75% recruitment = progress to main trial </a:t>
            </a:r>
            <a:r>
              <a:rPr lang="en-GB" sz="2400" dirty="0" smtClean="0"/>
              <a:t>with additional </a:t>
            </a:r>
            <a:r>
              <a:rPr lang="en-GB" sz="2400" dirty="0"/>
              <a:t>sites being recruited as well as a screening </a:t>
            </a:r>
            <a:r>
              <a:rPr lang="en-GB" sz="2400" dirty="0" smtClean="0"/>
              <a:t>log and </a:t>
            </a:r>
            <a:r>
              <a:rPr lang="en-GB" sz="2400" dirty="0"/>
              <a:t>protocol review</a:t>
            </a:r>
            <a:r>
              <a:rPr lang="en-GB" sz="2400" dirty="0" smtClean="0"/>
              <a:t>.</a:t>
            </a:r>
          </a:p>
          <a:p>
            <a:r>
              <a:rPr lang="en-GB" sz="2400" dirty="0"/>
              <a:t>&lt;50% recruitment = the decision to progress will </a:t>
            </a:r>
            <a:r>
              <a:rPr lang="en-GB" sz="2400" dirty="0" smtClean="0"/>
              <a:t>be made by </a:t>
            </a:r>
            <a:r>
              <a:rPr lang="en-GB" sz="2400" dirty="0"/>
              <a:t>the TSC in association with the funder</a:t>
            </a:r>
            <a:r>
              <a:rPr lang="en-GB" sz="2400" dirty="0" smtClean="0"/>
              <a:t>.</a:t>
            </a:r>
            <a:endParaRPr lang="en-GB" sz="2400" dirty="0"/>
          </a:p>
        </p:txBody>
      </p:sp>
    </p:spTree>
    <p:extLst>
      <p:ext uri="{BB962C8B-B14F-4D97-AF65-F5344CB8AC3E}">
        <p14:creationId xmlns:p14="http://schemas.microsoft.com/office/powerpoint/2010/main" val="42109544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556792"/>
            <a:ext cx="6719713" cy="648816"/>
          </a:xfrm>
        </p:spPr>
        <p:txBody>
          <a:bodyPr/>
          <a:lstStyle/>
          <a:p>
            <a:r>
              <a:rPr lang="en-US" dirty="0" smtClean="0"/>
              <a:t>Trial Design</a:t>
            </a:r>
            <a:endParaRPr lang="en-US" dirty="0"/>
          </a:p>
        </p:txBody>
      </p:sp>
      <p:sp>
        <p:nvSpPr>
          <p:cNvPr id="7" name="Content Placeholder 2">
            <a:extLst>
              <a:ext uri="{FF2B5EF4-FFF2-40B4-BE49-F238E27FC236}">
                <a16:creationId xmlns:a16="http://schemas.microsoft.com/office/drawing/2014/main" id="{5473AE85-064E-954C-8206-D2B8A001484E}"/>
              </a:ext>
            </a:extLst>
          </p:cNvPr>
          <p:cNvSpPr txBox="1">
            <a:spLocks/>
          </p:cNvSpPr>
          <p:nvPr/>
        </p:nvSpPr>
        <p:spPr>
          <a:xfrm>
            <a:off x="628650" y="2288321"/>
            <a:ext cx="3886200" cy="4007704"/>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3500" b="1" dirty="0" smtClean="0"/>
              <a:t>Inclusion criteria:</a:t>
            </a:r>
          </a:p>
          <a:p>
            <a:pPr marL="0" indent="0">
              <a:spcAft>
                <a:spcPts val="600"/>
              </a:spcAft>
              <a:buFont typeface="Arial" panose="020B0604020202020204" pitchFamily="34" charset="0"/>
              <a:buNone/>
            </a:pPr>
            <a:endParaRPr lang="en-US" sz="900" b="1" dirty="0" smtClean="0"/>
          </a:p>
          <a:p>
            <a:pPr lvl="1">
              <a:spcAft>
                <a:spcPts val="1200"/>
              </a:spcAft>
              <a:buClr>
                <a:srgbClr val="00B050"/>
              </a:buClr>
              <a:buFont typeface="Wingdings 2" panose="05020102010507070707" pitchFamily="18" charset="2"/>
              <a:buChar char="P"/>
            </a:pPr>
            <a:r>
              <a:rPr lang="en-US" dirty="0" smtClean="0"/>
              <a:t>Adult </a:t>
            </a:r>
            <a:r>
              <a:rPr lang="en-US" u="sng" dirty="0" smtClean="0"/>
              <a:t>&gt;</a:t>
            </a:r>
            <a:r>
              <a:rPr lang="en-US" dirty="0" smtClean="0"/>
              <a:t> 16</a:t>
            </a:r>
          </a:p>
          <a:p>
            <a:pPr lvl="1">
              <a:spcAft>
                <a:spcPts val="1200"/>
              </a:spcAft>
              <a:buClr>
                <a:srgbClr val="00B050"/>
              </a:buClr>
              <a:buFont typeface="Wingdings 2" panose="05020102010507070707" pitchFamily="18" charset="2"/>
              <a:buChar char="P"/>
            </a:pPr>
            <a:r>
              <a:rPr lang="en-US" dirty="0" smtClean="0"/>
              <a:t>Admission to ICU with TBI</a:t>
            </a:r>
          </a:p>
          <a:p>
            <a:pPr lvl="1">
              <a:spcAft>
                <a:spcPts val="1200"/>
              </a:spcAft>
              <a:buClr>
                <a:srgbClr val="00B050"/>
              </a:buClr>
              <a:buFont typeface="Wingdings 2" panose="05020102010507070707" pitchFamily="18" charset="2"/>
              <a:buChar char="P"/>
            </a:pPr>
            <a:r>
              <a:rPr lang="en-US" dirty="0" smtClean="0"/>
              <a:t>ICP &gt; 20mmHg for more than 5 </a:t>
            </a:r>
            <a:r>
              <a:rPr lang="en-US" dirty="0" err="1" smtClean="0"/>
              <a:t>mins</a:t>
            </a:r>
            <a:r>
              <a:rPr lang="en-US" dirty="0" smtClean="0"/>
              <a:t> despite stage 1 measures</a:t>
            </a:r>
          </a:p>
          <a:p>
            <a:pPr lvl="1">
              <a:spcAft>
                <a:spcPts val="1200"/>
              </a:spcAft>
              <a:buClr>
                <a:srgbClr val="00B050"/>
              </a:buClr>
              <a:buFont typeface="Wingdings 2" panose="05020102010507070707" pitchFamily="18" charset="2"/>
              <a:buChar char="P"/>
            </a:pPr>
            <a:r>
              <a:rPr lang="en-US" dirty="0" smtClean="0"/>
              <a:t>&lt; 10 days from initial TBI</a:t>
            </a:r>
          </a:p>
          <a:p>
            <a:pPr lvl="1">
              <a:spcAft>
                <a:spcPts val="1200"/>
              </a:spcAft>
              <a:buClr>
                <a:srgbClr val="00B050"/>
              </a:buClr>
              <a:buFont typeface="Wingdings 2" panose="05020102010507070707" pitchFamily="18" charset="2"/>
              <a:buChar char="P"/>
            </a:pPr>
            <a:r>
              <a:rPr lang="en-US" dirty="0" smtClean="0"/>
              <a:t>Abnormal CT scan consistent with TBI</a:t>
            </a:r>
          </a:p>
          <a:p>
            <a:endParaRPr lang="en-US" dirty="0"/>
          </a:p>
        </p:txBody>
      </p:sp>
      <p:sp>
        <p:nvSpPr>
          <p:cNvPr id="8" name="Content Placeholder 3">
            <a:extLst>
              <a:ext uri="{FF2B5EF4-FFF2-40B4-BE49-F238E27FC236}">
                <a16:creationId xmlns:a16="http://schemas.microsoft.com/office/drawing/2014/main" id="{B4B70174-41F1-BD44-B814-8E1F28126E78}"/>
              </a:ext>
            </a:extLst>
          </p:cNvPr>
          <p:cNvSpPr txBox="1">
            <a:spLocks/>
          </p:cNvSpPr>
          <p:nvPr/>
        </p:nvSpPr>
        <p:spPr>
          <a:xfrm>
            <a:off x="4819650" y="2288320"/>
            <a:ext cx="4057650" cy="4420211"/>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Exclusion criteria:</a:t>
            </a:r>
          </a:p>
          <a:p>
            <a:pPr>
              <a:buFont typeface="Calibri" panose="020F0502020204030204" pitchFamily="34" charset="0"/>
              <a:buChar char="X"/>
            </a:pPr>
            <a:endParaRPr lang="en-US" sz="900" b="1" dirty="0" smtClean="0"/>
          </a:p>
          <a:p>
            <a:pPr lvl="1">
              <a:spcAft>
                <a:spcPts val="1200"/>
              </a:spcAft>
              <a:buClr>
                <a:srgbClr val="FF0000"/>
              </a:buClr>
              <a:buFont typeface="Calibri" panose="020F0502020204030204" pitchFamily="34" charset="0"/>
              <a:buChar char="x"/>
            </a:pPr>
            <a:r>
              <a:rPr lang="en-GB" sz="2600" dirty="0" smtClean="0"/>
              <a:t>Devastating brain injury with withdrawal of treatment anticipated in the next 24 hours</a:t>
            </a:r>
          </a:p>
          <a:p>
            <a:pPr lvl="1">
              <a:spcAft>
                <a:spcPts val="1200"/>
              </a:spcAft>
              <a:buClr>
                <a:srgbClr val="FF0000"/>
              </a:buClr>
              <a:buFont typeface="Calibri" panose="020F0502020204030204" pitchFamily="34" charset="0"/>
              <a:buChar char="x"/>
            </a:pPr>
            <a:r>
              <a:rPr lang="en-GB" sz="2600" dirty="0" smtClean="0"/>
              <a:t>Pregnancy*</a:t>
            </a:r>
          </a:p>
          <a:p>
            <a:pPr lvl="1">
              <a:spcAft>
                <a:spcPts val="1200"/>
              </a:spcAft>
              <a:buClr>
                <a:srgbClr val="FF0000"/>
              </a:buClr>
              <a:buFont typeface="Calibri" panose="020F0502020204030204" pitchFamily="34" charset="0"/>
              <a:buChar char="x"/>
            </a:pPr>
            <a:r>
              <a:rPr lang="en-GB" sz="2600" dirty="0" smtClean="0"/>
              <a:t>Severe </a:t>
            </a:r>
            <a:r>
              <a:rPr lang="en-GB" sz="2600" dirty="0" err="1" smtClean="0"/>
              <a:t>hypernatraemia</a:t>
            </a:r>
            <a:r>
              <a:rPr lang="en-GB" sz="2600" dirty="0" smtClean="0"/>
              <a:t> (serum Na &gt; 155mmol/L)</a:t>
            </a:r>
          </a:p>
          <a:p>
            <a:pPr marL="457200" lvl="1" indent="0">
              <a:spcAft>
                <a:spcPts val="1200"/>
              </a:spcAft>
              <a:buClr>
                <a:srgbClr val="FF0000"/>
              </a:buClr>
              <a:buNone/>
            </a:pPr>
            <a:r>
              <a:rPr lang="en-US" sz="2100" i="1" dirty="0" smtClean="0"/>
              <a:t>*NB Pregnancy is not a contraindication to hyperosmolar therapy, but these patients must be excluded for ethical and regulatory reasons</a:t>
            </a:r>
            <a:endParaRPr lang="en-GB" sz="2100" i="1"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Rectangle 5"/>
          <p:cNvSpPr/>
          <p:nvPr/>
        </p:nvSpPr>
        <p:spPr>
          <a:xfrm rot="20763178">
            <a:off x="3542862" y="634824"/>
            <a:ext cx="2084651" cy="830997"/>
          </a:xfrm>
          <a:prstGeom prst="rect">
            <a:avLst/>
          </a:prstGeom>
          <a:ln>
            <a:solidFill>
              <a:schemeClr val="tx1"/>
            </a:solidFill>
          </a:ln>
        </p:spPr>
        <p:txBody>
          <a:bodyPr wrap="square">
            <a:spAutoFit/>
          </a:bodyPr>
          <a:lstStyle/>
          <a:p>
            <a:pPr algn="ctr"/>
            <a:r>
              <a:rPr lang="en-GB" sz="1600" b="1" dirty="0"/>
              <a:t>Pocket sized eligibility laminates available from WCTU</a:t>
            </a:r>
          </a:p>
        </p:txBody>
      </p:sp>
      <p:sp>
        <p:nvSpPr>
          <p:cNvPr id="9" name="TextBox 8"/>
          <p:cNvSpPr txBox="1"/>
          <p:nvPr/>
        </p:nvSpPr>
        <p:spPr>
          <a:xfrm>
            <a:off x="8176846" y="6439678"/>
            <a:ext cx="967154" cy="369332"/>
          </a:xfrm>
          <a:prstGeom prst="rect">
            <a:avLst/>
          </a:prstGeom>
          <a:noFill/>
        </p:spPr>
        <p:txBody>
          <a:bodyPr wrap="square" rtlCol="0">
            <a:spAutoFit/>
          </a:bodyPr>
          <a:lstStyle/>
          <a:p>
            <a:r>
              <a:rPr lang="en-GB" dirty="0" smtClean="0"/>
              <a:t>Slide 17</a:t>
            </a:r>
            <a:endParaRPr lang="en-GB" dirty="0"/>
          </a:p>
        </p:txBody>
      </p:sp>
    </p:spTree>
    <p:extLst>
      <p:ext uri="{BB962C8B-B14F-4D97-AF65-F5344CB8AC3E}">
        <p14:creationId xmlns:p14="http://schemas.microsoft.com/office/powerpoint/2010/main" val="23044479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050323"/>
            <a:ext cx="6719713" cy="648816"/>
          </a:xfrm>
        </p:spPr>
        <p:txBody>
          <a:bodyPr/>
          <a:lstStyle/>
          <a:p>
            <a:r>
              <a:rPr lang="en-US" dirty="0" smtClean="0"/>
              <a:t>Screening process</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628650" y="2037447"/>
            <a:ext cx="7886700" cy="4374176"/>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PI responsibility to make treating teams aware of trial</a:t>
            </a:r>
          </a:p>
          <a:p>
            <a:pPr>
              <a:spcAft>
                <a:spcPts val="1200"/>
              </a:spcAft>
            </a:pPr>
            <a:r>
              <a:rPr lang="en-US" dirty="0" smtClean="0"/>
              <a:t>All patients admitted to ICU with severe TBI should be screened</a:t>
            </a:r>
          </a:p>
          <a:p>
            <a:pPr>
              <a:spcAft>
                <a:spcPts val="1200"/>
              </a:spcAft>
            </a:pPr>
            <a:r>
              <a:rPr lang="en-US" dirty="0" smtClean="0"/>
              <a:t>Screening should be a continuous process</a:t>
            </a:r>
          </a:p>
          <a:p>
            <a:pPr>
              <a:spcAft>
                <a:spcPts val="1200"/>
              </a:spcAft>
            </a:pPr>
            <a:r>
              <a:rPr lang="en-US" dirty="0" smtClean="0"/>
              <a:t>Screening data to be entered on the SOS web application</a:t>
            </a:r>
          </a:p>
          <a:p>
            <a:pPr>
              <a:spcAft>
                <a:spcPts val="1200"/>
              </a:spcAft>
            </a:pP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5" y="6439678"/>
            <a:ext cx="1055077" cy="369332"/>
          </a:xfrm>
          <a:prstGeom prst="rect">
            <a:avLst/>
          </a:prstGeom>
          <a:noFill/>
        </p:spPr>
        <p:txBody>
          <a:bodyPr wrap="square" rtlCol="0">
            <a:spAutoFit/>
          </a:bodyPr>
          <a:lstStyle/>
          <a:p>
            <a:r>
              <a:rPr lang="en-GB" dirty="0" smtClean="0"/>
              <a:t>Slide 18</a:t>
            </a:r>
            <a:endParaRPr lang="en-GB" dirty="0"/>
          </a:p>
        </p:txBody>
      </p:sp>
    </p:spTree>
    <p:extLst>
      <p:ext uri="{BB962C8B-B14F-4D97-AF65-F5344CB8AC3E}">
        <p14:creationId xmlns:p14="http://schemas.microsoft.com/office/powerpoint/2010/main" val="15309546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49277" y="659976"/>
            <a:ext cx="6192763" cy="648816"/>
          </a:xfrm>
        </p:spPr>
        <p:txBody>
          <a:bodyPr/>
          <a:lstStyle/>
          <a:p>
            <a:r>
              <a:rPr lang="en-US" dirty="0" smtClean="0"/>
              <a:t>General Study Information</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425490966"/>
              </p:ext>
            </p:extLst>
          </p:nvPr>
        </p:nvGraphicFramePr>
        <p:xfrm>
          <a:off x="284283" y="1308792"/>
          <a:ext cx="7892563" cy="2410655"/>
        </p:xfrm>
        <a:graphic>
          <a:graphicData uri="http://schemas.openxmlformats.org/drawingml/2006/table">
            <a:tbl>
              <a:tblPr bandRow="1">
                <a:tableStyleId>{5C22544A-7EE6-4342-B048-85BDC9FD1C3A}</a:tableStyleId>
              </a:tblPr>
              <a:tblGrid>
                <a:gridCol w="2375358">
                  <a:extLst>
                    <a:ext uri="{9D8B030D-6E8A-4147-A177-3AD203B41FA5}">
                      <a16:colId xmlns:a16="http://schemas.microsoft.com/office/drawing/2014/main" val="4241528868"/>
                    </a:ext>
                  </a:extLst>
                </a:gridCol>
                <a:gridCol w="5517205">
                  <a:extLst>
                    <a:ext uri="{9D8B030D-6E8A-4147-A177-3AD203B41FA5}">
                      <a16:colId xmlns:a16="http://schemas.microsoft.com/office/drawing/2014/main" val="1376072371"/>
                    </a:ext>
                  </a:extLst>
                </a:gridCol>
              </a:tblGrid>
              <a:tr h="388815">
                <a:tc>
                  <a:txBody>
                    <a:bodyPr/>
                    <a:lstStyle/>
                    <a:p>
                      <a:pPr marL="285750" indent="-285750">
                        <a:buFont typeface="Wingdings" panose="05000000000000000000" pitchFamily="2" charset="2"/>
                        <a:buChar char="v"/>
                      </a:pPr>
                      <a:r>
                        <a:rPr lang="en-GB" dirty="0" smtClean="0"/>
                        <a:t>Chief Investigator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err="1" smtClean="0"/>
                        <a:t>Prof.</a:t>
                      </a:r>
                      <a:r>
                        <a:rPr lang="en-GB" dirty="0" smtClean="0"/>
                        <a:t> Gavin</a:t>
                      </a:r>
                      <a:r>
                        <a:rPr lang="en-GB" baseline="0" dirty="0" smtClean="0"/>
                        <a:t> Perkins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833608184"/>
                  </a:ext>
                </a:extLst>
              </a:tr>
              <a:tr h="370840">
                <a:tc>
                  <a:txBody>
                    <a:bodyPr/>
                    <a:lstStyle/>
                    <a:p>
                      <a:pPr marL="285750" indent="-285750">
                        <a:buFont typeface="Wingdings" panose="05000000000000000000" pitchFamily="2" charset="2"/>
                        <a:buChar char="v"/>
                      </a:pPr>
                      <a:r>
                        <a:rPr lang="en-US" dirty="0" smtClean="0">
                          <a:solidFill>
                            <a:prstClr val="black"/>
                          </a:solidFill>
                        </a:rPr>
                        <a:t>Funder</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solidFill>
                            <a:prstClr val="black"/>
                          </a:solidFill>
                        </a:rPr>
                        <a:t>NIHR </a:t>
                      </a: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Health Technology Assessment Programme (HTA)</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03512458"/>
                  </a:ext>
                </a:extLst>
              </a:tr>
              <a:tr h="370840">
                <a:tc>
                  <a:txBody>
                    <a:bodyPr/>
                    <a:lstStyle/>
                    <a:p>
                      <a:pPr marL="285750" indent="-285750">
                        <a:buFont typeface="Wingdings" panose="05000000000000000000" pitchFamily="2" charset="2"/>
                        <a:buChar char="v"/>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Sponsors</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 Hospitals Birmingham NHS Foundation Trust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University</a:t>
                      </a:r>
                      <a:r>
                        <a:rPr lang="en-GB" baseline="0"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rPr>
                        <a:t> of Warwick</a:t>
                      </a:r>
                      <a:endParaRPr lang="en-GB" dirty="0" smtClean="0">
                        <a:solidFill>
                          <a:prstClr val="black"/>
                        </a:solidFill>
                        <a:latin typeface="Calibri" panose="020F0502020204030204" pitchFamily="34" charset="0"/>
                        <a:ea typeface="Calibri" panose="020F0502020204030204" pitchFamily="34" charset="0"/>
                        <a:cs typeface="Times New Roman" panose="02020603050405020304"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83983262"/>
                  </a:ext>
                </a:extLst>
              </a:tr>
              <a:tr h="370840">
                <a:tc>
                  <a:txBody>
                    <a:bodyPr/>
                    <a:lstStyle/>
                    <a:p>
                      <a:pPr marL="285750" indent="-285750">
                        <a:buFont typeface="Wingdings" panose="05000000000000000000" pitchFamily="2" charset="2"/>
                        <a:buChar char="v"/>
                      </a:pPr>
                      <a:r>
                        <a:rPr lang="en-GB" dirty="0" smtClean="0"/>
                        <a:t>Coordinating Centre</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t>Warwick Clinical Trials</a:t>
                      </a:r>
                      <a:r>
                        <a:rPr lang="en-GB" baseline="0" dirty="0" smtClean="0"/>
                        <a:t> Unit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10393683"/>
                  </a:ext>
                </a:extLst>
              </a:tr>
              <a:tr h="370840">
                <a:tc>
                  <a:txBody>
                    <a:bodyPr/>
                    <a:lstStyle/>
                    <a:p>
                      <a:pPr marL="285750" indent="-285750">
                        <a:buFont typeface="Wingdings" panose="05000000000000000000" pitchFamily="2" charset="2"/>
                        <a:buChar char="v"/>
                      </a:pPr>
                      <a:r>
                        <a:rPr lang="en-GB" dirty="0" smtClean="0"/>
                        <a:t>Contact</a:t>
                      </a:r>
                      <a:endParaRPr lang="en-GB"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GB" dirty="0" smtClean="0">
                          <a:hlinkClick r:id="rId2"/>
                        </a:rPr>
                        <a:t>sostrial@warwick.ac.uk</a:t>
                      </a:r>
                      <a:endParaRPr lang="en-GB" dirty="0" smtClean="0"/>
                    </a:p>
                    <a:p>
                      <a:r>
                        <a:rPr lang="en-GB" dirty="0" smtClean="0"/>
                        <a:t>Tel: </a:t>
                      </a:r>
                      <a:r>
                        <a:rPr lang="en-GB" dirty="0" smtClean="0">
                          <a:solidFill>
                            <a:schemeClr val="tx1"/>
                          </a:solidFill>
                        </a:rPr>
                        <a:t>02476 151 738</a:t>
                      </a:r>
                      <a:endParaRPr lang="en-GB"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48102623"/>
                  </a:ext>
                </a:extLst>
              </a:tr>
            </a:tbl>
          </a:graphicData>
        </a:graphic>
      </p:graphicFrame>
      <p:pic>
        <p:nvPicPr>
          <p:cNvPr id="7" name="Picture 6">
            <a:extLst>
              <a:ext uri="{FF2B5EF4-FFF2-40B4-BE49-F238E27FC236}">
                <a16:creationId xmlns:a16="http://schemas.microsoft.com/office/drawing/2014/main" id="{5DB79FDC-369D-499E-BEF1-3F28716D153B}"/>
              </a:ext>
            </a:extLst>
          </p:cNvPr>
          <p:cNvPicPr>
            <a:picLocks noChangeAspect="1"/>
          </p:cNvPicPr>
          <p:nvPr/>
        </p:nvPicPr>
        <p:blipFill>
          <a:blip r:embed="rId3" cstate="print"/>
          <a:stretch>
            <a:fillRect/>
          </a:stretch>
        </p:blipFill>
        <p:spPr>
          <a:xfrm>
            <a:off x="7347199" y="2379499"/>
            <a:ext cx="1583954" cy="1599873"/>
          </a:xfrm>
          <a:prstGeom prst="rect">
            <a:avLst/>
          </a:prstGeom>
        </p:spPr>
      </p:pic>
      <p:pic>
        <p:nvPicPr>
          <p:cNvPr id="8" name="Picture 4" descr="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0758" y="4133236"/>
            <a:ext cx="1022992" cy="153449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logo.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9571" y="4144062"/>
            <a:ext cx="1015904" cy="152385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b="3261"/>
          <a:stretch/>
        </p:blipFill>
        <p:spPr>
          <a:xfrm>
            <a:off x="431295" y="4152893"/>
            <a:ext cx="1022993" cy="1523608"/>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49033" y="4120414"/>
            <a:ext cx="1031667" cy="1547502"/>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74259" y="4106427"/>
            <a:ext cx="1027658" cy="1541487"/>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87199" y="4120222"/>
            <a:ext cx="1031669" cy="1547504"/>
          </a:xfrm>
          <a:prstGeom prst="rect">
            <a:avLst/>
          </a:prstGeom>
        </p:spPr>
      </p:pic>
      <p:sp>
        <p:nvSpPr>
          <p:cNvPr id="13" name="TextBox 12"/>
          <p:cNvSpPr txBox="1"/>
          <p:nvPr/>
        </p:nvSpPr>
        <p:spPr>
          <a:xfrm>
            <a:off x="245999" y="5714955"/>
            <a:ext cx="1393572" cy="954107"/>
          </a:xfrm>
          <a:prstGeom prst="rect">
            <a:avLst/>
          </a:prstGeom>
          <a:noFill/>
        </p:spPr>
        <p:txBody>
          <a:bodyPr wrap="square" rtlCol="0">
            <a:spAutoFit/>
          </a:bodyPr>
          <a:lstStyle/>
          <a:p>
            <a:pPr algn="ctr"/>
            <a:r>
              <a:rPr lang="en-GB" sz="1400" b="1" dirty="0" smtClean="0"/>
              <a:t>Chief Investigator</a:t>
            </a:r>
          </a:p>
          <a:p>
            <a:pPr algn="ctr"/>
            <a:r>
              <a:rPr lang="en-GB" sz="1400" dirty="0" err="1" smtClean="0"/>
              <a:t>Prof.</a:t>
            </a:r>
            <a:r>
              <a:rPr lang="en-GB" sz="1400" dirty="0" smtClean="0"/>
              <a:t> Gavin Perkins</a:t>
            </a:r>
            <a:endParaRPr lang="en-GB" sz="1400" dirty="0"/>
          </a:p>
        </p:txBody>
      </p:sp>
      <p:sp>
        <p:nvSpPr>
          <p:cNvPr id="14" name="Rectangle 13"/>
          <p:cNvSpPr/>
          <p:nvPr/>
        </p:nvSpPr>
        <p:spPr>
          <a:xfrm>
            <a:off x="5265983" y="4118058"/>
            <a:ext cx="1022993" cy="151303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1447186"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Prof.</a:t>
            </a:r>
            <a:r>
              <a:rPr lang="en-GB" sz="1400" dirty="0" smtClean="0"/>
              <a:t> Ranjit Lall</a:t>
            </a:r>
            <a:endParaRPr lang="en-GB" sz="1400" dirty="0"/>
          </a:p>
        </p:txBody>
      </p:sp>
      <p:sp>
        <p:nvSpPr>
          <p:cNvPr id="16" name="TextBox 15"/>
          <p:cNvSpPr txBox="1"/>
          <p:nvPr/>
        </p:nvSpPr>
        <p:spPr>
          <a:xfrm>
            <a:off x="2665668" y="5718599"/>
            <a:ext cx="1393572" cy="738664"/>
          </a:xfrm>
          <a:prstGeom prst="rect">
            <a:avLst/>
          </a:prstGeom>
          <a:noFill/>
        </p:spPr>
        <p:txBody>
          <a:bodyPr wrap="square" rtlCol="0">
            <a:spAutoFit/>
          </a:bodyPr>
          <a:lstStyle/>
          <a:p>
            <a:pPr algn="ctr"/>
            <a:r>
              <a:rPr lang="en-GB" sz="1400" b="1" dirty="0" smtClean="0"/>
              <a:t>Senior Project Manager</a:t>
            </a:r>
          </a:p>
          <a:p>
            <a:pPr algn="ctr"/>
            <a:r>
              <a:rPr lang="en-GB" sz="1400" dirty="0" smtClean="0"/>
              <a:t>Scott Regan</a:t>
            </a:r>
            <a:endParaRPr lang="en-GB" sz="1400" dirty="0"/>
          </a:p>
        </p:txBody>
      </p:sp>
      <p:sp>
        <p:nvSpPr>
          <p:cNvPr id="17" name="TextBox 16"/>
          <p:cNvSpPr txBox="1"/>
          <p:nvPr/>
        </p:nvSpPr>
        <p:spPr>
          <a:xfrm>
            <a:off x="3884638" y="5703148"/>
            <a:ext cx="1393572" cy="954107"/>
          </a:xfrm>
          <a:prstGeom prst="rect">
            <a:avLst/>
          </a:prstGeom>
          <a:noFill/>
        </p:spPr>
        <p:txBody>
          <a:bodyPr wrap="square" rtlCol="0">
            <a:spAutoFit/>
          </a:bodyPr>
          <a:lstStyle/>
          <a:p>
            <a:pPr algn="ctr"/>
            <a:r>
              <a:rPr lang="en-GB" sz="1400" b="1" dirty="0" smtClean="0"/>
              <a:t>Health Economist</a:t>
            </a:r>
          </a:p>
          <a:p>
            <a:pPr algn="ctr"/>
            <a:r>
              <a:rPr lang="en-GB" sz="1400" dirty="0" err="1" smtClean="0"/>
              <a:t>Prof.</a:t>
            </a:r>
            <a:r>
              <a:rPr lang="en-GB" sz="1400" dirty="0" smtClean="0"/>
              <a:t> James Mason</a:t>
            </a:r>
            <a:endParaRPr lang="en-GB" sz="1400" dirty="0"/>
          </a:p>
        </p:txBody>
      </p:sp>
      <p:sp>
        <p:nvSpPr>
          <p:cNvPr id="18" name="TextBox 17"/>
          <p:cNvSpPr txBox="1"/>
          <p:nvPr/>
        </p:nvSpPr>
        <p:spPr>
          <a:xfrm>
            <a:off x="5080687" y="5709762"/>
            <a:ext cx="1393572" cy="523220"/>
          </a:xfrm>
          <a:prstGeom prst="rect">
            <a:avLst/>
          </a:prstGeom>
          <a:noFill/>
        </p:spPr>
        <p:txBody>
          <a:bodyPr wrap="square" rtlCol="0">
            <a:spAutoFit/>
          </a:bodyPr>
          <a:lstStyle/>
          <a:p>
            <a:pPr algn="ctr"/>
            <a:r>
              <a:rPr lang="en-GB" sz="1400" b="1" dirty="0" smtClean="0"/>
              <a:t>Trial Manager</a:t>
            </a:r>
          </a:p>
          <a:p>
            <a:pPr algn="ctr"/>
            <a:r>
              <a:rPr lang="en-GB" sz="1400" dirty="0" smtClean="0"/>
              <a:t>Louisa Hamilton</a:t>
            </a:r>
            <a:endParaRPr lang="en-GB" sz="1400" dirty="0"/>
          </a:p>
        </p:txBody>
      </p:sp>
      <p:sp>
        <p:nvSpPr>
          <p:cNvPr id="19" name="TextBox 18"/>
          <p:cNvSpPr txBox="1"/>
          <p:nvPr/>
        </p:nvSpPr>
        <p:spPr>
          <a:xfrm>
            <a:off x="6304307" y="5685360"/>
            <a:ext cx="1393572" cy="738664"/>
          </a:xfrm>
          <a:prstGeom prst="rect">
            <a:avLst/>
          </a:prstGeom>
          <a:noFill/>
        </p:spPr>
        <p:txBody>
          <a:bodyPr wrap="square" rtlCol="0">
            <a:spAutoFit/>
          </a:bodyPr>
          <a:lstStyle/>
          <a:p>
            <a:pPr algn="ctr"/>
            <a:r>
              <a:rPr lang="en-GB" sz="1400" b="1" dirty="0" smtClean="0"/>
              <a:t>Trial Coordinator</a:t>
            </a:r>
          </a:p>
          <a:p>
            <a:pPr algn="ctr"/>
            <a:r>
              <a:rPr lang="en-GB" sz="1400" dirty="0" smtClean="0"/>
              <a:t>Cat Hill</a:t>
            </a:r>
            <a:endParaRPr lang="en-GB" sz="1400" dirty="0"/>
          </a:p>
        </p:txBody>
      </p:sp>
      <p:sp>
        <p:nvSpPr>
          <p:cNvPr id="20" name="TextBox 19"/>
          <p:cNvSpPr txBox="1"/>
          <p:nvPr/>
        </p:nvSpPr>
        <p:spPr>
          <a:xfrm>
            <a:off x="7442390" y="5714955"/>
            <a:ext cx="1393572" cy="523220"/>
          </a:xfrm>
          <a:prstGeom prst="rect">
            <a:avLst/>
          </a:prstGeom>
          <a:noFill/>
        </p:spPr>
        <p:txBody>
          <a:bodyPr wrap="square" rtlCol="0">
            <a:spAutoFit/>
          </a:bodyPr>
          <a:lstStyle/>
          <a:p>
            <a:pPr algn="ctr"/>
            <a:r>
              <a:rPr lang="en-GB" sz="1400" b="1" dirty="0" smtClean="0"/>
              <a:t>Statistician</a:t>
            </a:r>
          </a:p>
          <a:p>
            <a:pPr algn="ctr"/>
            <a:r>
              <a:rPr lang="en-GB" sz="1400" dirty="0" err="1" smtClean="0"/>
              <a:t>Dr.</a:t>
            </a:r>
            <a:r>
              <a:rPr lang="en-GB" sz="1400" dirty="0" smtClean="0"/>
              <a:t> Chen Ji</a:t>
            </a:r>
            <a:endParaRPr lang="en-GB" sz="1400" dirty="0"/>
          </a:p>
        </p:txBody>
      </p:sp>
      <p:pic>
        <p:nvPicPr>
          <p:cNvPr id="21" name="Picture 20"/>
          <p:cNvPicPr>
            <a:picLocks noChangeAspect="1"/>
          </p:cNvPicPr>
          <p:nvPr/>
        </p:nvPicPr>
        <p:blipFill rotWithShape="1">
          <a:blip r:embed="rId10">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5" name="TextBox 4"/>
          <p:cNvSpPr txBox="1"/>
          <p:nvPr/>
        </p:nvSpPr>
        <p:spPr>
          <a:xfrm>
            <a:off x="8176846" y="6439678"/>
            <a:ext cx="852854" cy="369332"/>
          </a:xfrm>
          <a:prstGeom prst="rect">
            <a:avLst/>
          </a:prstGeom>
          <a:noFill/>
        </p:spPr>
        <p:txBody>
          <a:bodyPr wrap="square" rtlCol="0">
            <a:spAutoFit/>
          </a:bodyPr>
          <a:lstStyle/>
          <a:p>
            <a:r>
              <a:rPr lang="en-GB" dirty="0" smtClean="0"/>
              <a:t>Slide 1</a:t>
            </a:r>
            <a:endParaRPr lang="en-GB" dirty="0"/>
          </a:p>
        </p:txBody>
      </p:sp>
    </p:spTree>
    <p:extLst>
      <p:ext uri="{BB962C8B-B14F-4D97-AF65-F5344CB8AC3E}">
        <p14:creationId xmlns:p14="http://schemas.microsoft.com/office/powerpoint/2010/main" val="39952572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556792"/>
            <a:ext cx="6719713" cy="648816"/>
          </a:xfrm>
        </p:spPr>
        <p:txBody>
          <a:bodyPr/>
          <a:lstStyle/>
          <a:p>
            <a:r>
              <a:rPr lang="en-US" dirty="0" smtClean="0"/>
              <a:t>Screening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786592" y="2205608"/>
            <a:ext cx="7704945" cy="4595813"/>
          </a:xfrm>
          <a:prstGeom prst="rect">
            <a:avLst/>
          </a:prstGeom>
        </p:spPr>
      </p:pic>
      <p:sp>
        <p:nvSpPr>
          <p:cNvPr id="6" name="TextBox 5"/>
          <p:cNvSpPr txBox="1"/>
          <p:nvPr/>
        </p:nvSpPr>
        <p:spPr>
          <a:xfrm>
            <a:off x="8176846" y="6439678"/>
            <a:ext cx="1090246" cy="369332"/>
          </a:xfrm>
          <a:prstGeom prst="rect">
            <a:avLst/>
          </a:prstGeom>
          <a:noFill/>
        </p:spPr>
        <p:txBody>
          <a:bodyPr wrap="square" rtlCol="0">
            <a:spAutoFit/>
          </a:bodyPr>
          <a:lstStyle/>
          <a:p>
            <a:r>
              <a:rPr lang="en-GB" dirty="0" smtClean="0"/>
              <a:t>Slide 19</a:t>
            </a:r>
          </a:p>
        </p:txBody>
      </p:sp>
    </p:spTree>
    <p:extLst>
      <p:ext uri="{BB962C8B-B14F-4D97-AF65-F5344CB8AC3E}">
        <p14:creationId xmlns:p14="http://schemas.microsoft.com/office/powerpoint/2010/main" val="26334445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0986" y="150989"/>
            <a:ext cx="6719713" cy="648816"/>
          </a:xfrm>
        </p:spPr>
        <p:txBody>
          <a:bodyPr/>
          <a:lstStyle/>
          <a:p>
            <a:r>
              <a:rPr lang="en-US" dirty="0" smtClean="0"/>
              <a:t>Confirmation of eligibility</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1121917"/>
            <a:ext cx="4741445" cy="5533860"/>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a:t>The justification for the patient meeting</a:t>
            </a:r>
            <a:r>
              <a:rPr lang="en-GB" b="1" dirty="0"/>
              <a:t> </a:t>
            </a:r>
            <a:r>
              <a:rPr lang="en-GB" b="1" u="sng" dirty="0"/>
              <a:t>all</a:t>
            </a:r>
            <a:r>
              <a:rPr lang="en-GB" b="1" dirty="0"/>
              <a:t> </a:t>
            </a:r>
            <a:r>
              <a:rPr lang="en-GB" dirty="0"/>
              <a:t>of the eligibility criteria must be clearly documented in the patient’s medical notes for monitoring </a:t>
            </a:r>
            <a:r>
              <a:rPr lang="en-GB" dirty="0" smtClean="0"/>
              <a:t>purposes</a:t>
            </a:r>
          </a:p>
          <a:p>
            <a:pPr>
              <a:spcAft>
                <a:spcPts val="1200"/>
              </a:spcAft>
            </a:pPr>
            <a:r>
              <a:rPr lang="en-GB" dirty="0" smtClean="0"/>
              <a:t>Eligibility must be assessed and confirmed by a </a:t>
            </a:r>
            <a:r>
              <a:rPr lang="en-GB" b="1" u="sng" dirty="0" smtClean="0"/>
              <a:t>medically trained member of staff only, prior to the patient being enrolled</a:t>
            </a:r>
          </a:p>
          <a:p>
            <a:pPr>
              <a:spcAft>
                <a:spcPts val="1200"/>
              </a:spcAft>
            </a:pPr>
            <a:r>
              <a:rPr lang="en-GB" dirty="0" smtClean="0"/>
              <a:t>The screening and eligibility form can be signed at the time or as soon as practically possible after enrolment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4"/>
          <a:stretch>
            <a:fillRect/>
          </a:stretch>
        </p:blipFill>
        <p:spPr>
          <a:xfrm>
            <a:off x="5246152" y="1157089"/>
            <a:ext cx="3669094" cy="5301208"/>
          </a:xfrm>
          <a:prstGeom prst="rect">
            <a:avLst/>
          </a:prstGeom>
          <a:ln>
            <a:solidFill>
              <a:schemeClr val="tx1"/>
            </a:solidFill>
          </a:ln>
        </p:spPr>
      </p:pic>
      <p:sp>
        <p:nvSpPr>
          <p:cNvPr id="2" name="Oval 1"/>
          <p:cNvSpPr/>
          <p:nvPr/>
        </p:nvSpPr>
        <p:spPr>
          <a:xfrm>
            <a:off x="4976446" y="3560885"/>
            <a:ext cx="4088269" cy="143314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20</a:t>
            </a:r>
            <a:endParaRPr lang="en-GB" dirty="0"/>
          </a:p>
        </p:txBody>
      </p:sp>
    </p:spTree>
    <p:extLst>
      <p:ext uri="{BB962C8B-B14F-4D97-AF65-F5344CB8AC3E}">
        <p14:creationId xmlns:p14="http://schemas.microsoft.com/office/powerpoint/2010/main" val="6535003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6331" y="126559"/>
            <a:ext cx="6719713" cy="648816"/>
          </a:xfrm>
        </p:spPr>
        <p:txBody>
          <a:bodyPr/>
          <a:lstStyle/>
          <a:p>
            <a:r>
              <a:rPr lang="en-US" dirty="0" err="1" smtClean="0"/>
              <a:t>Randomisation</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531934" y="914397"/>
            <a:ext cx="7886700" cy="609603"/>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sz="2800" dirty="0" smtClean="0"/>
              <a:t>Use online randomisation form</a:t>
            </a:r>
          </a:p>
          <a:p>
            <a:pPr>
              <a:spcAft>
                <a:spcPts val="1200"/>
              </a:spcAft>
            </a:pPr>
            <a:endParaRPr lang="en-GB" dirty="0" smtClean="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531935" y="1362418"/>
            <a:ext cx="7592158" cy="3540907"/>
          </a:xfrm>
          <a:prstGeom prst="rect">
            <a:avLst/>
          </a:prstGeom>
        </p:spPr>
      </p:pic>
      <p:sp>
        <p:nvSpPr>
          <p:cNvPr id="3" name="Rectangle 2"/>
          <p:cNvSpPr/>
          <p:nvPr/>
        </p:nvSpPr>
        <p:spPr>
          <a:xfrm>
            <a:off x="531935" y="4765119"/>
            <a:ext cx="8132995" cy="1846659"/>
          </a:xfrm>
          <a:prstGeom prst="rect">
            <a:avLst/>
          </a:prstGeom>
        </p:spPr>
        <p:txBody>
          <a:bodyPr wrap="square">
            <a:spAutoFit/>
          </a:bodyPr>
          <a:lstStyle/>
          <a:p>
            <a:pPr marL="457200" indent="-457200">
              <a:spcAft>
                <a:spcPts val="1200"/>
              </a:spcAft>
              <a:buFont typeface="Arial" panose="020B0604020202020204" pitchFamily="34" charset="0"/>
              <a:buChar char="•"/>
            </a:pPr>
            <a:r>
              <a:rPr lang="en-GB" sz="2600" dirty="0"/>
              <a:t>Access to </a:t>
            </a:r>
            <a:r>
              <a:rPr lang="en-GB" sz="2600" dirty="0" smtClean="0"/>
              <a:t>system granted once training complete and ‘green light’ to begin recruitment</a:t>
            </a:r>
          </a:p>
          <a:p>
            <a:pPr marL="457200" indent="-457200">
              <a:spcAft>
                <a:spcPts val="1200"/>
              </a:spcAft>
              <a:buFont typeface="Arial" panose="020B0604020202020204" pitchFamily="34" charset="0"/>
              <a:buChar char="•"/>
            </a:pPr>
            <a:r>
              <a:rPr lang="en-GB" sz="2600" dirty="0" smtClean="0"/>
              <a:t>Backup </a:t>
            </a:r>
            <a:r>
              <a:rPr lang="en-GB" sz="2600" dirty="0"/>
              <a:t>= Call WCTU Emergency Randomisation service (Mon-Fri 9-5 only)</a:t>
            </a:r>
          </a:p>
        </p:txBody>
      </p:sp>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21</a:t>
            </a:r>
            <a:endParaRPr lang="en-GB" dirty="0"/>
          </a:p>
        </p:txBody>
      </p:sp>
    </p:spTree>
    <p:extLst>
      <p:ext uri="{BB962C8B-B14F-4D97-AF65-F5344CB8AC3E}">
        <p14:creationId xmlns:p14="http://schemas.microsoft.com/office/powerpoint/2010/main" val="11409031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3915" y="144697"/>
            <a:ext cx="6719713" cy="648816"/>
          </a:xfrm>
        </p:spPr>
        <p:txBody>
          <a:bodyPr/>
          <a:lstStyle/>
          <a:p>
            <a:r>
              <a:rPr lang="en-US" dirty="0" smtClean="0"/>
              <a:t>Screening and Enrolment log</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333914" y="1068461"/>
            <a:ext cx="8581485" cy="1158199"/>
          </a:xfrm>
          <a:prstGeom prst="rect">
            <a:avLst/>
          </a:prstGeom>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Once the patient is randomised, complete the paper </a:t>
            </a:r>
            <a:r>
              <a:rPr lang="en-GB" sz="2400" dirty="0" smtClean="0"/>
              <a:t>Screening and Enrolment </a:t>
            </a:r>
            <a:r>
              <a:rPr lang="en-GB" sz="2400" dirty="0"/>
              <a:t>Log stored in section 10.1 of your Investigator Site </a:t>
            </a:r>
            <a:r>
              <a:rPr lang="en-GB" sz="2400" dirty="0" smtClean="0"/>
              <a:t>File</a:t>
            </a:r>
            <a:r>
              <a:rPr lang="en-GB" sz="2400" dirty="0"/>
              <a:t> </a:t>
            </a:r>
            <a:r>
              <a:rPr lang="en-GB" sz="2400" dirty="0" smtClean="0"/>
              <a:t>(could also be completed electronically)</a:t>
            </a:r>
            <a:endParaRPr lang="en-GB" sz="2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1559455" y="2244798"/>
            <a:ext cx="6130402" cy="42032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22</a:t>
            </a:r>
            <a:endParaRPr lang="en-GB" dirty="0"/>
          </a:p>
        </p:txBody>
      </p:sp>
    </p:spTree>
    <p:extLst>
      <p:ext uri="{BB962C8B-B14F-4D97-AF65-F5344CB8AC3E}">
        <p14:creationId xmlns:p14="http://schemas.microsoft.com/office/powerpoint/2010/main" val="11684914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41830" y="986688"/>
            <a:ext cx="6719713" cy="648816"/>
          </a:xfrm>
        </p:spPr>
        <p:txBody>
          <a:bodyPr/>
          <a:lstStyle/>
          <a:p>
            <a:r>
              <a:rPr lang="en-US" dirty="0" smtClean="0"/>
              <a:t>Co-enrolment</a:t>
            </a:r>
            <a:endParaRPr lang="en-US" dirty="0"/>
          </a:p>
        </p:txBody>
      </p:sp>
      <p:sp>
        <p:nvSpPr>
          <p:cNvPr id="7" name="Content Placeholder 2">
            <a:extLst>
              <a:ext uri="{FF2B5EF4-FFF2-40B4-BE49-F238E27FC236}">
                <a16:creationId xmlns:a16="http://schemas.microsoft.com/office/drawing/2014/main" id="{18FDF396-116F-C845-B061-09ED9FE44488}"/>
              </a:ext>
            </a:extLst>
          </p:cNvPr>
          <p:cNvSpPr txBox="1">
            <a:spLocks/>
          </p:cNvSpPr>
          <p:nvPr/>
        </p:nvSpPr>
        <p:spPr>
          <a:xfrm>
            <a:off x="235001" y="2220685"/>
            <a:ext cx="8600960" cy="4435091"/>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GB" dirty="0" smtClean="0"/>
              <a:t>Co-enrolment with other CTIMPS is </a:t>
            </a:r>
            <a:r>
              <a:rPr lang="en-GB" u="sng" dirty="0" smtClean="0"/>
              <a:t>not permitted </a:t>
            </a:r>
            <a:r>
              <a:rPr lang="en-GB" dirty="0" smtClean="0"/>
              <a:t>(including CTIMPs within the </a:t>
            </a:r>
            <a:r>
              <a:rPr lang="en-GB" b="1" u="sng" dirty="0" smtClean="0"/>
              <a:t>90 days </a:t>
            </a:r>
            <a:r>
              <a:rPr lang="en-GB" dirty="0" smtClean="0"/>
              <a:t>before randomisation)</a:t>
            </a:r>
          </a:p>
          <a:p>
            <a:pPr>
              <a:spcAft>
                <a:spcPts val="1200"/>
              </a:spcAft>
            </a:pPr>
            <a:r>
              <a:rPr lang="en-GB" dirty="0" smtClean="0"/>
              <a:t>We are supportive of co-enrolment with other non-CTIMP trials, provided a co-enrolment agreement is in place</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23</a:t>
            </a:r>
            <a:endParaRPr lang="en-GB" dirty="0"/>
          </a:p>
        </p:txBody>
      </p:sp>
    </p:spTree>
    <p:extLst>
      <p:ext uri="{BB962C8B-B14F-4D97-AF65-F5344CB8AC3E}">
        <p14:creationId xmlns:p14="http://schemas.microsoft.com/office/powerpoint/2010/main" val="39379774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8F629A65-F5C5-BB46-A17E-D26F3429B654}"/>
              </a:ext>
            </a:extLst>
          </p:cNvPr>
          <p:cNvPicPr>
            <a:picLocks noChangeAspect="1"/>
          </p:cNvPicPr>
          <p:nvPr/>
        </p:nvPicPr>
        <p:blipFill>
          <a:blip r:embed="rId3"/>
          <a:stretch>
            <a:fillRect/>
          </a:stretch>
        </p:blipFill>
        <p:spPr>
          <a:xfrm>
            <a:off x="429418" y="332384"/>
            <a:ext cx="4623849" cy="6165132"/>
          </a:xfrm>
          <a:prstGeom prst="rect">
            <a:avLst/>
          </a:prstGeom>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a:extLst>
              <a:ext uri="{FF2B5EF4-FFF2-40B4-BE49-F238E27FC236}">
                <a16:creationId xmlns:a16="http://schemas.microsoft.com/office/drawing/2014/main" id="{8F629A65-F5C5-BB46-A17E-D26F3429B654}"/>
              </a:ext>
            </a:extLst>
          </p:cNvPr>
          <p:cNvPicPr>
            <a:picLocks noChangeAspect="1"/>
          </p:cNvPicPr>
          <p:nvPr/>
        </p:nvPicPr>
        <p:blipFill rotWithShape="1">
          <a:blip r:embed="rId3"/>
          <a:srcRect t="40673" b="12122"/>
          <a:stretch/>
        </p:blipFill>
        <p:spPr>
          <a:xfrm>
            <a:off x="429417" y="2839914"/>
            <a:ext cx="4623849" cy="2910255"/>
          </a:xfrm>
          <a:prstGeom prst="rect">
            <a:avLst/>
          </a:prstGeom>
          <a:ln>
            <a:noFill/>
          </a:ln>
        </p:spPr>
      </p:pic>
      <p:pic>
        <p:nvPicPr>
          <p:cNvPr id="4" name="Picture 3">
            <a:extLst>
              <a:ext uri="{FF2B5EF4-FFF2-40B4-BE49-F238E27FC236}">
                <a16:creationId xmlns:a16="http://schemas.microsoft.com/office/drawing/2014/main" id="{8F629A65-F5C5-BB46-A17E-D26F3429B654}"/>
              </a:ext>
            </a:extLst>
          </p:cNvPr>
          <p:cNvPicPr>
            <a:picLocks noChangeAspect="1"/>
          </p:cNvPicPr>
          <p:nvPr/>
        </p:nvPicPr>
        <p:blipFill rotWithShape="1">
          <a:blip r:embed="rId3"/>
          <a:srcRect t="40483" b="12312"/>
          <a:stretch/>
        </p:blipFill>
        <p:spPr>
          <a:xfrm>
            <a:off x="429420" y="2839914"/>
            <a:ext cx="4623847" cy="2910253"/>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24</a:t>
            </a:r>
            <a:endParaRPr lang="en-GB" dirty="0"/>
          </a:p>
        </p:txBody>
      </p:sp>
    </p:spTree>
    <p:extLst>
      <p:ext uri="{BB962C8B-B14F-4D97-AF65-F5344CB8AC3E}">
        <p14:creationId xmlns:p14="http://schemas.microsoft.com/office/powerpoint/2010/main" val="37862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4"/>
                                        </p:tgtEl>
                                      </p:cBhvr>
                                      <p:by x="150000" y="150000"/>
                                    </p:animScale>
                                  </p:childTnLst>
                                </p:cTn>
                              </p:par>
                            </p:childTnLst>
                          </p:cTn>
                        </p:par>
                        <p:par>
                          <p:cTn id="7" fill="hold">
                            <p:stCondLst>
                              <p:cond delay="1000"/>
                            </p:stCondLst>
                            <p:childTnLst>
                              <p:par>
                                <p:cTn id="8" presetID="63" presetClass="path" presetSubtype="0" accel="50000" decel="50000" fill="hold" nodeType="afterEffect">
                                  <p:stCondLst>
                                    <p:cond delay="0"/>
                                  </p:stCondLst>
                                  <p:childTnLst>
                                    <p:animMotion origin="layout" path="M 3.61111E-6 2.59259E-6 L 0.1184 0.00069 " pathEditMode="relative" rAng="0" ptsTypes="AA">
                                      <p:cBhvr>
                                        <p:cTn id="9" dur="1000" fill="hold"/>
                                        <p:tgtEl>
                                          <p:spTgt spid="4"/>
                                        </p:tgtEl>
                                        <p:attrNameLst>
                                          <p:attrName>ppt_x</p:attrName>
                                          <p:attrName>ppt_y</p:attrName>
                                        </p:attrNameLst>
                                      </p:cBhvr>
                                      <p:rCtr x="5920"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Trial Interventions</a:t>
            </a:r>
            <a:endParaRPr lang="en-US" dirty="0"/>
          </a:p>
        </p:txBody>
      </p:sp>
      <p:sp>
        <p:nvSpPr>
          <p:cNvPr id="5" name="Content Placeholder 2"/>
          <p:cNvSpPr txBox="1">
            <a:spLocks/>
          </p:cNvSpPr>
          <p:nvPr/>
        </p:nvSpPr>
        <p:spPr>
          <a:xfrm>
            <a:off x="628650" y="1235623"/>
            <a:ext cx="7886700" cy="1947191"/>
          </a:xfrm>
          <a:prstGeom prst="rect">
            <a:avLst/>
          </a:prstGeom>
        </p:spPr>
        <p:txBody>
          <a:bodyPr>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b="1" dirty="0" smtClean="0"/>
              <a:t>Randomisation (web based/allocation concealed) to:</a:t>
            </a:r>
          </a:p>
          <a:p>
            <a:pPr lvl="1">
              <a:spcAft>
                <a:spcPts val="1200"/>
              </a:spcAft>
            </a:pPr>
            <a:r>
              <a:rPr lang="en-GB" sz="2300" dirty="0" smtClean="0"/>
              <a:t>2ml/kg 20% mannitol (</a:t>
            </a:r>
            <a:r>
              <a:rPr lang="en-GB" sz="2300" dirty="0" err="1" smtClean="0"/>
              <a:t>osmolarity</a:t>
            </a:r>
            <a:r>
              <a:rPr lang="en-GB" sz="2300" dirty="0" smtClean="0"/>
              <a:t> 1100mOsm/L)</a:t>
            </a:r>
          </a:p>
          <a:p>
            <a:pPr lvl="1">
              <a:spcAft>
                <a:spcPts val="1200"/>
              </a:spcAft>
            </a:pPr>
            <a:r>
              <a:rPr lang="en-GB" sz="2300" dirty="0" smtClean="0"/>
              <a:t>2ml/kg 3% HTS intravenous bolus (</a:t>
            </a:r>
            <a:r>
              <a:rPr lang="en-GB" sz="2300" dirty="0" err="1" smtClean="0"/>
              <a:t>osmolarity</a:t>
            </a:r>
            <a:r>
              <a:rPr lang="en-GB" sz="2300" dirty="0" smtClean="0"/>
              <a:t> = 1026 </a:t>
            </a:r>
            <a:r>
              <a:rPr lang="en-GB" sz="2300" dirty="0" err="1" smtClean="0"/>
              <a:t>mOsm</a:t>
            </a:r>
            <a:r>
              <a:rPr lang="en-GB" sz="2300" dirty="0" smtClean="0"/>
              <a:t>/L) </a:t>
            </a:r>
            <a:r>
              <a:rPr lang="en-GB" sz="2300" b="1" dirty="0" smtClean="0"/>
              <a:t>or</a:t>
            </a:r>
            <a:r>
              <a:rPr lang="en-GB" sz="2300" dirty="0" smtClean="0"/>
              <a:t> equivalent </a:t>
            </a:r>
            <a:r>
              <a:rPr lang="en-GB" sz="2300" dirty="0" err="1" smtClean="0"/>
              <a:t>osmolar</a:t>
            </a:r>
            <a:r>
              <a:rPr lang="en-GB" sz="2300" dirty="0" smtClean="0"/>
              <a:t> dose using the concentration used locally by participating ICUs</a:t>
            </a:r>
          </a:p>
          <a:p>
            <a:pPr marL="342900" lvl="1" indent="0">
              <a:buFont typeface="Arial" panose="020B0604020202020204" pitchFamily="34" charset="0"/>
              <a:buNone/>
            </a:pPr>
            <a:endParaRPr lang="en-GB"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2" name="Picture 1"/>
          <p:cNvPicPr>
            <a:picLocks noChangeAspect="1"/>
          </p:cNvPicPr>
          <p:nvPr/>
        </p:nvPicPr>
        <p:blipFill>
          <a:blip r:embed="rId4"/>
          <a:stretch>
            <a:fillRect/>
          </a:stretch>
        </p:blipFill>
        <p:spPr>
          <a:xfrm>
            <a:off x="2207556" y="2773680"/>
            <a:ext cx="4607581" cy="3574732"/>
          </a:xfrm>
          <a:prstGeom prst="rect">
            <a:avLst/>
          </a:prstGeom>
        </p:spPr>
      </p:pic>
      <p:sp>
        <p:nvSpPr>
          <p:cNvPr id="8" name="TextBox 7"/>
          <p:cNvSpPr txBox="1"/>
          <p:nvPr/>
        </p:nvSpPr>
        <p:spPr>
          <a:xfrm>
            <a:off x="8176846" y="6439678"/>
            <a:ext cx="967154" cy="369332"/>
          </a:xfrm>
          <a:prstGeom prst="rect">
            <a:avLst/>
          </a:prstGeom>
          <a:noFill/>
        </p:spPr>
        <p:txBody>
          <a:bodyPr wrap="square" rtlCol="0">
            <a:spAutoFit/>
          </a:bodyPr>
          <a:lstStyle/>
          <a:p>
            <a:r>
              <a:rPr lang="en-GB" dirty="0" smtClean="0"/>
              <a:t>Slide 25</a:t>
            </a:r>
            <a:endParaRPr lang="en-GB" dirty="0"/>
          </a:p>
        </p:txBody>
      </p:sp>
    </p:spTree>
    <p:extLst>
      <p:ext uri="{BB962C8B-B14F-4D97-AF65-F5344CB8AC3E}">
        <p14:creationId xmlns:p14="http://schemas.microsoft.com/office/powerpoint/2010/main" val="10184648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43781" y="144150"/>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0" name="Text Box 2"/>
          <p:cNvSpPr>
            <a:spLocks noChangeArrowheads="1"/>
          </p:cNvSpPr>
          <p:nvPr/>
        </p:nvSpPr>
        <p:spPr bwMode="auto">
          <a:xfrm>
            <a:off x="2792413" y="817563"/>
            <a:ext cx="3248025" cy="973137"/>
          </a:xfrm>
          <a:prstGeom prst="roundRect">
            <a:avLst>
              <a:gd name="adj" fmla="val 16667"/>
            </a:avLst>
          </a:prstGeom>
          <a:solidFill>
            <a:srgbClr val="F5B183"/>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1" i="0" u="none" strike="noStrike" cap="none" normalizeH="0" baseline="0" smtClean="0">
                <a:ln>
                  <a:noFill/>
                </a:ln>
                <a:solidFill>
                  <a:srgbClr val="000000"/>
                </a:solidFill>
                <a:effectLst/>
                <a:latin typeface="Calibri" panose="020F0502020204030204" pitchFamily="34" charset="0"/>
              </a:rPr>
              <a:t>PATIENT UNABLE TO CONSENT</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Patients in this trial are unable to consent for  themselves due to impairment in their mental    capacity caused by the traumatic brain injury</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1" name="Text Box 8"/>
          <p:cNvSpPr>
            <a:spLocks noChangeArrowheads="1"/>
          </p:cNvSpPr>
          <p:nvPr/>
        </p:nvSpPr>
        <p:spPr bwMode="auto">
          <a:xfrm>
            <a:off x="2132013" y="2116138"/>
            <a:ext cx="2032000" cy="1066800"/>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Urgent treatment needs to be given without delay, and it is not reasonably practical to obtain consent from a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2" name="Text Box 7"/>
          <p:cNvSpPr>
            <a:spLocks noChangeArrowheads="1"/>
          </p:cNvSpPr>
          <p:nvPr/>
        </p:nvSpPr>
        <p:spPr bwMode="auto">
          <a:xfrm>
            <a:off x="2132013" y="3632200"/>
            <a:ext cx="2032000" cy="325438"/>
          </a:xfrm>
          <a:prstGeom prst="roundRect">
            <a:avLst>
              <a:gd name="adj" fmla="val 16667"/>
            </a:avLst>
          </a:prstGeom>
          <a:solidFill>
            <a:srgbClr val="FFC000"/>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Enrol under deferred consent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3" name="Text Box 9"/>
          <p:cNvSpPr>
            <a:spLocks noChangeArrowheads="1"/>
          </p:cNvSpPr>
          <p:nvPr/>
        </p:nvSpPr>
        <p:spPr bwMode="auto">
          <a:xfrm>
            <a:off x="4638675" y="2138363"/>
            <a:ext cx="1898650" cy="1066800"/>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Sufficient time for legal       representative to provide fully written informed     consent (and appropriate to do so)</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4" name="Text Box 5"/>
          <p:cNvSpPr>
            <a:spLocks noChangeArrowheads="1"/>
          </p:cNvSpPr>
          <p:nvPr/>
        </p:nvSpPr>
        <p:spPr bwMode="auto">
          <a:xfrm>
            <a:off x="4638675" y="3663950"/>
            <a:ext cx="1898650" cy="90646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Obtain written informed consent from personal or professional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5" name="Text Box 6"/>
          <p:cNvSpPr>
            <a:spLocks noChangeArrowheads="1"/>
          </p:cNvSpPr>
          <p:nvPr/>
        </p:nvSpPr>
        <p:spPr bwMode="auto">
          <a:xfrm>
            <a:off x="2132013" y="4406900"/>
            <a:ext cx="2032000" cy="1065213"/>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As soon as possible after the emergency is over obtain written informed consent from personal or professional legal representative</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
        <p:nvSpPr>
          <p:cNvPr id="3076" name="Text Box 17"/>
          <p:cNvSpPr>
            <a:spLocks noChangeArrowheads="1"/>
          </p:cNvSpPr>
          <p:nvPr/>
        </p:nvSpPr>
        <p:spPr bwMode="auto">
          <a:xfrm>
            <a:off x="2124075" y="5872163"/>
            <a:ext cx="4581525" cy="341312"/>
          </a:xfrm>
          <a:prstGeom prst="roundRect">
            <a:avLst>
              <a:gd name="adj" fmla="val 16667"/>
            </a:avLst>
          </a:prstGeom>
          <a:solidFill>
            <a:srgbClr val="B9EC9A"/>
          </a:solidFill>
          <a:ln w="9525" cap="rnd" algn="ctr">
            <a:solidFill>
              <a:srgbClr val="000000"/>
            </a:solidFill>
            <a:bevel/>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If patient regains capacity, obtain written informed consent from patient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cxnSp>
        <p:nvCxnSpPr>
          <p:cNvPr id="3100" name="Straight Arrow Connector 18"/>
          <p:cNvCxnSpPr>
            <a:cxnSpLocks noChangeShapeType="1"/>
          </p:cNvCxnSpPr>
          <p:nvPr/>
        </p:nvCxnSpPr>
        <p:spPr bwMode="auto">
          <a:xfrm flipH="1">
            <a:off x="3175000" y="1789113"/>
            <a:ext cx="452438" cy="309562"/>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1" name="Straight Arrow Connector 13"/>
          <p:cNvCxnSpPr>
            <a:cxnSpLocks noChangeShapeType="1"/>
          </p:cNvCxnSpPr>
          <p:nvPr/>
        </p:nvCxnSpPr>
        <p:spPr bwMode="auto">
          <a:xfrm>
            <a:off x="5164138" y="1797050"/>
            <a:ext cx="468312" cy="319088"/>
          </a:xfrm>
          <a:prstGeom prst="straightConnector1">
            <a:avLst/>
          </a:prstGeom>
          <a:noFill/>
          <a:ln w="63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2" name="Straight Arrow Connector 19"/>
          <p:cNvCxnSpPr>
            <a:cxnSpLocks noChangeShapeType="1"/>
          </p:cNvCxnSpPr>
          <p:nvPr/>
        </p:nvCxnSpPr>
        <p:spPr bwMode="auto">
          <a:xfrm>
            <a:off x="3140075" y="5454650"/>
            <a:ext cx="11113" cy="400050"/>
          </a:xfrm>
          <a:prstGeom prst="straightConnector1">
            <a:avLst/>
          </a:prstGeom>
          <a:noFill/>
          <a:ln w="9525"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3077" name="Text Box 23"/>
          <p:cNvSpPr>
            <a:spLocks noChangeArrowheads="1"/>
          </p:cNvSpPr>
          <p:nvPr/>
        </p:nvSpPr>
        <p:spPr bwMode="auto">
          <a:xfrm>
            <a:off x="4638675" y="5126038"/>
            <a:ext cx="1898650" cy="328612"/>
          </a:xfrm>
          <a:prstGeom prst="roundRect">
            <a:avLst>
              <a:gd name="adj" fmla="val 16667"/>
            </a:avLst>
          </a:prstGeom>
          <a:solidFill>
            <a:srgbClr val="B9EC9A"/>
          </a:solidFill>
          <a:ln w="9525" algn="ctr">
            <a:solidFill>
              <a:srgbClr val="000000"/>
            </a:solidFill>
            <a:round/>
            <a:headEnd/>
            <a:tailEnd/>
          </a:ln>
          <a:effectLst>
            <a:outerShdw blurRad="50800" dist="38100" dir="2700000" algn="tl" rotWithShape="0">
              <a:srgbClr val="000000">
                <a:alpha val="39999"/>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100" b="0" i="0" u="none" strike="noStrike" cap="none" normalizeH="0" baseline="0" smtClean="0">
                <a:ln>
                  <a:noFill/>
                </a:ln>
                <a:solidFill>
                  <a:srgbClr val="000000"/>
                </a:solidFill>
                <a:effectLst/>
                <a:latin typeface="Calibri" panose="020F0502020204030204" pitchFamily="34" charset="0"/>
              </a:rPr>
              <a:t>Enrol patient</a:t>
            </a: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cxnSp>
        <p:nvCxnSpPr>
          <p:cNvPr id="3104" name="Straight Arrow Connector 19"/>
          <p:cNvCxnSpPr>
            <a:cxnSpLocks noChangeShapeType="1"/>
          </p:cNvCxnSpPr>
          <p:nvPr/>
        </p:nvCxnSpPr>
        <p:spPr bwMode="auto">
          <a:xfrm>
            <a:off x="5634038" y="5437188"/>
            <a:ext cx="0" cy="427037"/>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5" name="Straight Arrow Connector 19"/>
          <p:cNvCxnSpPr>
            <a:cxnSpLocks noChangeShapeType="1"/>
          </p:cNvCxnSpPr>
          <p:nvPr/>
        </p:nvCxnSpPr>
        <p:spPr bwMode="auto">
          <a:xfrm>
            <a:off x="5632450" y="4575175"/>
            <a:ext cx="0" cy="533400"/>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6" name="Straight Arrow Connector 19"/>
          <p:cNvCxnSpPr>
            <a:cxnSpLocks noChangeShapeType="1"/>
          </p:cNvCxnSpPr>
          <p:nvPr/>
        </p:nvCxnSpPr>
        <p:spPr bwMode="auto">
          <a:xfrm>
            <a:off x="3148013" y="3963988"/>
            <a:ext cx="4762"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7" name="Straight Arrow Connector 19"/>
          <p:cNvCxnSpPr>
            <a:cxnSpLocks noChangeShapeType="1"/>
          </p:cNvCxnSpPr>
          <p:nvPr/>
        </p:nvCxnSpPr>
        <p:spPr bwMode="auto">
          <a:xfrm>
            <a:off x="3159125" y="3189288"/>
            <a:ext cx="4763" cy="442912"/>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3108" name="Straight Arrow Connector 19"/>
          <p:cNvCxnSpPr>
            <a:cxnSpLocks noChangeShapeType="1"/>
          </p:cNvCxnSpPr>
          <p:nvPr/>
        </p:nvCxnSpPr>
        <p:spPr bwMode="auto">
          <a:xfrm>
            <a:off x="5632450" y="3211513"/>
            <a:ext cx="6350" cy="441325"/>
          </a:xfrm>
          <a:prstGeom prst="straightConnector1">
            <a:avLst/>
          </a:prstGeom>
          <a:noFill/>
          <a:ln w="1270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55" name="TextBox 54"/>
          <p:cNvSpPr txBox="1"/>
          <p:nvPr/>
        </p:nvSpPr>
        <p:spPr>
          <a:xfrm>
            <a:off x="8176846" y="6439678"/>
            <a:ext cx="967154" cy="369332"/>
          </a:xfrm>
          <a:prstGeom prst="rect">
            <a:avLst/>
          </a:prstGeom>
          <a:noFill/>
        </p:spPr>
        <p:txBody>
          <a:bodyPr wrap="square" rtlCol="0">
            <a:spAutoFit/>
          </a:bodyPr>
          <a:lstStyle/>
          <a:p>
            <a:r>
              <a:rPr lang="en-GB" dirty="0" smtClean="0"/>
              <a:t>Slide 26</a:t>
            </a:r>
            <a:endParaRPr lang="en-GB" dirty="0"/>
          </a:p>
        </p:txBody>
      </p:sp>
    </p:spTree>
    <p:extLst>
      <p:ext uri="{BB962C8B-B14F-4D97-AF65-F5344CB8AC3E}">
        <p14:creationId xmlns:p14="http://schemas.microsoft.com/office/powerpoint/2010/main" val="5438567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Deferred consent</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04446" y="1573823"/>
            <a:ext cx="8255977" cy="4216539"/>
          </a:xfrm>
          <a:prstGeom prst="rect">
            <a:avLst/>
          </a:prstGeom>
          <a:noFill/>
        </p:spPr>
        <p:txBody>
          <a:bodyPr wrap="square" rtlCol="0">
            <a:spAutoFit/>
          </a:bodyPr>
          <a:lstStyle/>
          <a:p>
            <a:r>
              <a:rPr lang="en-GB" sz="3200" dirty="0" smtClean="0"/>
              <a:t>Main route of consent will probably be deferred consent</a:t>
            </a:r>
          </a:p>
          <a:p>
            <a:endParaRPr lang="en-GB" sz="3200" dirty="0" smtClean="0"/>
          </a:p>
          <a:p>
            <a:r>
              <a:rPr lang="en-GB" sz="3200" dirty="0" smtClean="0"/>
              <a:t>Pre-enrolment consent from a LR is an option if:</a:t>
            </a:r>
          </a:p>
          <a:p>
            <a:pPr marL="742950" lvl="1" indent="-285750">
              <a:buFont typeface="Arial" panose="020B0604020202020204" pitchFamily="34" charset="0"/>
              <a:buChar char="•"/>
            </a:pPr>
            <a:r>
              <a:rPr lang="en-GB" sz="2800" dirty="0" smtClean="0"/>
              <a:t>LR is available</a:t>
            </a:r>
          </a:p>
          <a:p>
            <a:pPr marL="742950" lvl="1" indent="-285750">
              <a:buFont typeface="Arial" panose="020B0604020202020204" pitchFamily="34" charset="0"/>
              <a:buChar char="•"/>
            </a:pPr>
            <a:r>
              <a:rPr lang="en-GB" sz="2800" dirty="0"/>
              <a:t>T</a:t>
            </a:r>
            <a:r>
              <a:rPr lang="en-GB" sz="2800" dirty="0" smtClean="0"/>
              <a:t>here is sufficient time to explain the study fully and get written consent</a:t>
            </a:r>
          </a:p>
          <a:p>
            <a:pPr marL="742950" lvl="1" indent="-285750">
              <a:buFont typeface="Arial" panose="020B0604020202020204" pitchFamily="34" charset="0"/>
              <a:buChar char="•"/>
            </a:pPr>
            <a:r>
              <a:rPr lang="en-GB" sz="2800" dirty="0" smtClean="0"/>
              <a:t>It is appropriate to speak to the LR e.g. if they are keen to be involved in decision making </a:t>
            </a:r>
            <a:endParaRPr lang="en-GB" sz="2800"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27</a:t>
            </a:r>
            <a:endParaRPr lang="en-GB" dirty="0"/>
          </a:p>
        </p:txBody>
      </p:sp>
    </p:spTree>
    <p:extLst>
      <p:ext uri="{BB962C8B-B14F-4D97-AF65-F5344CB8AC3E}">
        <p14:creationId xmlns:p14="http://schemas.microsoft.com/office/powerpoint/2010/main" val="6483543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1201" y="223891"/>
            <a:ext cx="6719713" cy="648816"/>
          </a:xfrm>
        </p:spPr>
        <p:txBody>
          <a:bodyPr/>
          <a:lstStyle/>
          <a:p>
            <a:r>
              <a:rPr lang="en-US" dirty="0" smtClean="0"/>
              <a:t>Legal representative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528796" y="1147655"/>
            <a:ext cx="8131627" cy="5601533"/>
          </a:xfrm>
          <a:prstGeom prst="rect">
            <a:avLst/>
          </a:prstGeom>
          <a:noFill/>
        </p:spPr>
        <p:txBody>
          <a:bodyPr wrap="square" rtlCol="0">
            <a:spAutoFit/>
          </a:bodyPr>
          <a:lstStyle/>
          <a:p>
            <a:r>
              <a:rPr lang="en-GB" sz="2000" b="1" u="sng" dirty="0" smtClean="0"/>
              <a:t>Personal legal representative</a:t>
            </a:r>
          </a:p>
          <a:p>
            <a:r>
              <a:rPr lang="en-GB" sz="2000" dirty="0"/>
              <a:t>The definition of a Personal Legal Representative (</a:t>
            </a:r>
            <a:r>
              <a:rPr lang="en-GB" sz="2000" dirty="0" err="1"/>
              <a:t>PerLR</a:t>
            </a:r>
            <a:r>
              <a:rPr lang="en-GB" sz="2000" dirty="0"/>
              <a:t>) for </a:t>
            </a:r>
            <a:r>
              <a:rPr lang="en-GB" sz="2000" b="1" dirty="0"/>
              <a:t>England, Wales and Northern Ireland</a:t>
            </a:r>
            <a:r>
              <a:rPr lang="en-GB" sz="2000" dirty="0"/>
              <a:t> is: “A person not connected with the conduct of the trial who is suitable to act as a legal representative by virtue of their relationship with the adult and available and willing to do so”. </a:t>
            </a:r>
          </a:p>
          <a:p>
            <a:r>
              <a:rPr lang="en-GB" sz="2000" dirty="0"/>
              <a:t> </a:t>
            </a:r>
          </a:p>
          <a:p>
            <a:r>
              <a:rPr lang="en-GB" sz="2000" dirty="0"/>
              <a:t>The definition of a </a:t>
            </a:r>
            <a:r>
              <a:rPr lang="en-GB" sz="2000" dirty="0" err="1"/>
              <a:t>PerLR</a:t>
            </a:r>
            <a:r>
              <a:rPr lang="en-GB" sz="2000" dirty="0"/>
              <a:t> for </a:t>
            </a:r>
            <a:r>
              <a:rPr lang="en-GB" sz="2000" b="1" dirty="0"/>
              <a:t>Scotland</a:t>
            </a:r>
            <a:r>
              <a:rPr lang="en-GB" sz="2000" dirty="0"/>
              <a:t> is: “Any guardian or welfare attorney who has power to consent to the adult’s participation in research. If there is no such person, the adult’s nearest relative as defined in section 87(1) of the Adults with Incapacity (Scotland) Act 2000”.</a:t>
            </a:r>
          </a:p>
          <a:p>
            <a:endParaRPr lang="en-GB" sz="2000" dirty="0" smtClean="0"/>
          </a:p>
          <a:p>
            <a:r>
              <a:rPr lang="en-GB" sz="2000" b="1" u="sng" dirty="0" smtClean="0"/>
              <a:t>Professional </a:t>
            </a:r>
            <a:r>
              <a:rPr lang="en-GB" sz="2000" b="1" u="sng" dirty="0"/>
              <a:t>legal </a:t>
            </a:r>
            <a:r>
              <a:rPr lang="en-GB" sz="2000" b="1" u="sng" dirty="0" smtClean="0"/>
              <a:t>representative</a:t>
            </a:r>
            <a:endParaRPr lang="en-GB" sz="2000" dirty="0" smtClean="0"/>
          </a:p>
          <a:p>
            <a:r>
              <a:rPr lang="en-GB" sz="2000" dirty="0"/>
              <a:t>The definition of a Professional Legal Representative (</a:t>
            </a:r>
            <a:r>
              <a:rPr lang="en-GB" sz="2000" dirty="0" err="1"/>
              <a:t>ProfLR</a:t>
            </a:r>
            <a:r>
              <a:rPr lang="en-GB" sz="2000" dirty="0"/>
              <a:t>) in </a:t>
            </a:r>
            <a:r>
              <a:rPr lang="en-GB" sz="2000" b="1" dirty="0"/>
              <a:t>England, Wales, Northern Ireland and Scotland </a:t>
            </a:r>
            <a:r>
              <a:rPr lang="en-GB" sz="2000" dirty="0"/>
              <a:t>is: “A person not connected with the conduct of the trial who is the doctor primarily responsible for the adult’s medical treatment or a person nominated by the relevant health care provider”.</a:t>
            </a:r>
          </a:p>
          <a:p>
            <a:endParaRPr lang="en-GB" dirty="0" smtClean="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28</a:t>
            </a:r>
            <a:endParaRPr lang="en-GB" dirty="0"/>
          </a:p>
        </p:txBody>
      </p:sp>
    </p:spTree>
    <p:extLst>
      <p:ext uri="{BB962C8B-B14F-4D97-AF65-F5344CB8AC3E}">
        <p14:creationId xmlns:p14="http://schemas.microsoft.com/office/powerpoint/2010/main" val="37419273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Background</a:t>
            </a:r>
            <a:endParaRPr lang="en-US" dirty="0"/>
          </a:p>
        </p:txBody>
      </p:sp>
      <p:pic>
        <p:nvPicPr>
          <p:cNvPr id="5" name="Picture 2">
            <a:extLst>
              <a:ext uri="{FF2B5EF4-FFF2-40B4-BE49-F238E27FC236}">
                <a16:creationId xmlns:a16="http://schemas.microsoft.com/office/drawing/2014/main" id="{01668FBF-7C45-3A4C-A59A-CD1FBB272FE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6666" t="16297" r="15231" b="13148"/>
          <a:stretch/>
        </p:blipFill>
        <p:spPr bwMode="auto">
          <a:xfrm>
            <a:off x="395462" y="2451497"/>
            <a:ext cx="3960495" cy="372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C8CE1B4C-351E-0C4E-8742-6AC05D7D516E}"/>
              </a:ext>
            </a:extLst>
          </p:cNvPr>
          <p:cNvSpPr txBox="1"/>
          <p:nvPr/>
        </p:nvSpPr>
        <p:spPr>
          <a:xfrm>
            <a:off x="4676776" y="2451497"/>
            <a:ext cx="4161257" cy="3677930"/>
          </a:xfrm>
          <a:prstGeom prst="rect">
            <a:avLst/>
          </a:prstGeom>
          <a:noFill/>
        </p:spPr>
        <p:txBody>
          <a:bodyPr wrap="square" rtlCol="0">
            <a:spAutoFit/>
          </a:bodyPr>
          <a:lstStyle/>
          <a:p>
            <a:pPr marL="214313" indent="-214313">
              <a:spcAft>
                <a:spcPts val="1200"/>
              </a:spcAft>
              <a:buFont typeface="Arial" panose="020B0604020202020204" pitchFamily="34" charset="0"/>
              <a:buChar char="•"/>
            </a:pPr>
            <a:r>
              <a:rPr lang="en-GB" altLang="en-US" b="1" dirty="0"/>
              <a:t>1.4 million </a:t>
            </a:r>
            <a:r>
              <a:rPr lang="en-GB" altLang="en-US" dirty="0"/>
              <a:t>patients attend ED with a TBI per year</a:t>
            </a:r>
          </a:p>
          <a:p>
            <a:pPr marL="214313" indent="-214313">
              <a:spcAft>
                <a:spcPts val="1200"/>
              </a:spcAft>
              <a:buFont typeface="Arial" panose="020B0604020202020204" pitchFamily="34" charset="0"/>
              <a:buChar char="•"/>
            </a:pPr>
            <a:r>
              <a:rPr lang="en-GB" altLang="en-US" b="1" dirty="0"/>
              <a:t>3500</a:t>
            </a:r>
            <a:r>
              <a:rPr lang="en-GB" altLang="en-US" dirty="0"/>
              <a:t> of these require ICU admission</a:t>
            </a:r>
          </a:p>
          <a:p>
            <a:pPr marL="214313" indent="-214313">
              <a:spcAft>
                <a:spcPts val="1200"/>
              </a:spcAft>
              <a:buFont typeface="Arial" panose="020B0604020202020204" pitchFamily="34" charset="0"/>
              <a:buChar char="•"/>
            </a:pPr>
            <a:r>
              <a:rPr lang="en-GB" altLang="en-US" dirty="0"/>
              <a:t>Overall </a:t>
            </a:r>
            <a:r>
              <a:rPr lang="en-GB" altLang="en-US" b="1" dirty="0"/>
              <a:t>mortality of 36% </a:t>
            </a:r>
          </a:p>
          <a:p>
            <a:pPr marL="214313" indent="-214313">
              <a:buFont typeface="Arial" panose="020B0604020202020204" pitchFamily="34" charset="0"/>
              <a:buChar char="•"/>
            </a:pPr>
            <a:r>
              <a:rPr lang="en-GB" altLang="en-US" dirty="0"/>
              <a:t>Of those survivors:</a:t>
            </a:r>
          </a:p>
          <a:p>
            <a:pPr marL="557213" lvl="1" indent="-214313">
              <a:spcAft>
                <a:spcPts val="600"/>
              </a:spcAft>
              <a:buFont typeface="Arial" panose="020B0604020202020204" pitchFamily="34" charset="0"/>
              <a:buChar char="•"/>
            </a:pPr>
            <a:r>
              <a:rPr lang="en-GB" altLang="en-US" b="1" dirty="0"/>
              <a:t>61% of patients had an unfavourable outcome </a:t>
            </a:r>
            <a:r>
              <a:rPr lang="en-GB" altLang="en-US" dirty="0"/>
              <a:t>(death or severe disability) at 6 months.</a:t>
            </a:r>
          </a:p>
          <a:p>
            <a:pPr marL="557213" lvl="1" indent="-214313">
              <a:buFont typeface="Arial" panose="020B0604020202020204" pitchFamily="34" charset="0"/>
              <a:buChar char="•"/>
            </a:pPr>
            <a:r>
              <a:rPr lang="en-GB" altLang="en-US" dirty="0"/>
              <a:t>Between </a:t>
            </a:r>
            <a:r>
              <a:rPr lang="en-GB" altLang="en-US" b="1" dirty="0"/>
              <a:t>35-70% of survivors reported problems across the five domains of the EQ-5D </a:t>
            </a:r>
            <a:r>
              <a:rPr lang="en-GB" altLang="en-US" dirty="0"/>
              <a:t>at 6 months</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8" name="TextBox 7"/>
          <p:cNvSpPr txBox="1"/>
          <p:nvPr/>
        </p:nvSpPr>
        <p:spPr>
          <a:xfrm>
            <a:off x="8176846" y="6439678"/>
            <a:ext cx="852854" cy="369332"/>
          </a:xfrm>
          <a:prstGeom prst="rect">
            <a:avLst/>
          </a:prstGeom>
          <a:noFill/>
        </p:spPr>
        <p:txBody>
          <a:bodyPr wrap="square" rtlCol="0">
            <a:spAutoFit/>
          </a:bodyPr>
          <a:lstStyle/>
          <a:p>
            <a:r>
              <a:rPr lang="en-GB" dirty="0" smtClean="0"/>
              <a:t>Slide 2</a:t>
            </a:r>
            <a:endParaRPr lang="en-GB" dirty="0"/>
          </a:p>
        </p:txBody>
      </p:sp>
    </p:spTree>
    <p:extLst>
      <p:ext uri="{BB962C8B-B14F-4D97-AF65-F5344CB8AC3E}">
        <p14:creationId xmlns:p14="http://schemas.microsoft.com/office/powerpoint/2010/main" val="2169839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Patient consent</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404446" y="1573823"/>
            <a:ext cx="8255977" cy="2062103"/>
          </a:xfrm>
          <a:prstGeom prst="rect">
            <a:avLst/>
          </a:prstGeom>
          <a:noFill/>
        </p:spPr>
        <p:txBody>
          <a:bodyPr wrap="square" rtlCol="0">
            <a:spAutoFit/>
          </a:bodyPr>
          <a:lstStyle/>
          <a:p>
            <a:r>
              <a:rPr lang="en-GB" sz="3200" dirty="0" smtClean="0"/>
              <a:t>If the patient regains capacity while still in hospital, they should be given the Patient Information Sheet and be given the option to consent/withdraw</a:t>
            </a:r>
            <a:endParaRPr lang="en-GB" sz="2800"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58560" y="3739081"/>
            <a:ext cx="4158761" cy="2772507"/>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29</a:t>
            </a:r>
            <a:endParaRPr lang="en-GB" dirty="0"/>
          </a:p>
        </p:txBody>
      </p:sp>
    </p:spTree>
    <p:extLst>
      <p:ext uri="{BB962C8B-B14F-4D97-AF65-F5344CB8AC3E}">
        <p14:creationId xmlns:p14="http://schemas.microsoft.com/office/powerpoint/2010/main" val="16394612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264033"/>
            <a:ext cx="6719713" cy="648816"/>
          </a:xfrm>
        </p:spPr>
        <p:txBody>
          <a:bodyPr/>
          <a:lstStyle/>
          <a:p>
            <a:r>
              <a:rPr lang="en-US" dirty="0" smtClean="0"/>
              <a:t>Consent process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235000" y="1018503"/>
            <a:ext cx="3999573" cy="5324535"/>
          </a:xfrm>
          <a:prstGeom prst="rect">
            <a:avLst/>
          </a:prstGeom>
          <a:noFill/>
        </p:spPr>
        <p:txBody>
          <a:bodyPr wrap="square" rtlCol="0">
            <a:spAutoFit/>
          </a:bodyPr>
          <a:lstStyle/>
          <a:p>
            <a:pPr marL="285750" indent="-285750">
              <a:buFont typeface="Arial" panose="020B0604020202020204" pitchFamily="34" charset="0"/>
              <a:buChar char="•"/>
            </a:pPr>
            <a:r>
              <a:rPr lang="en-GB" sz="2000" dirty="0" smtClean="0"/>
              <a:t>Consent should be documented on the trial database and in the patient’s medical notes</a:t>
            </a:r>
          </a:p>
          <a:p>
            <a:pPr marL="285750"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Three copies to be signed:</a:t>
            </a:r>
          </a:p>
          <a:p>
            <a:pPr marL="742950" lvl="1" indent="-285750">
              <a:buFont typeface="Arial" panose="020B0604020202020204" pitchFamily="34" charset="0"/>
              <a:buChar char="•"/>
            </a:pPr>
            <a:r>
              <a:rPr lang="en-GB" sz="2000" dirty="0" smtClean="0"/>
              <a:t>one for LR/patient</a:t>
            </a:r>
          </a:p>
          <a:p>
            <a:pPr marL="742950" lvl="1" indent="-285750">
              <a:buFont typeface="Arial" panose="020B0604020202020204" pitchFamily="34" charset="0"/>
              <a:buChar char="•"/>
            </a:pPr>
            <a:r>
              <a:rPr lang="en-GB" sz="2000" dirty="0" smtClean="0"/>
              <a:t>one to be kept at site in ISF </a:t>
            </a:r>
          </a:p>
          <a:p>
            <a:pPr marL="742950" lvl="1" indent="-285750">
              <a:buFont typeface="Arial" panose="020B0604020202020204" pitchFamily="34" charset="0"/>
              <a:buChar char="•"/>
            </a:pPr>
            <a:r>
              <a:rPr lang="en-GB" sz="2000" dirty="0" smtClean="0"/>
              <a:t>one for medical notes</a:t>
            </a:r>
          </a:p>
          <a:p>
            <a:endParaRPr lang="en-GB" sz="2000" dirty="0" smtClean="0"/>
          </a:p>
          <a:p>
            <a:pPr marL="285750" indent="-285750">
              <a:buFont typeface="Arial" panose="020B0604020202020204" pitchFamily="34" charset="0"/>
              <a:buChar char="•"/>
            </a:pPr>
            <a:r>
              <a:rPr lang="en-GB" sz="2000" dirty="0" smtClean="0"/>
              <a:t>Consent is an ongoing process!</a:t>
            </a:r>
          </a:p>
          <a:p>
            <a:endParaRPr lang="en-GB" sz="2000" dirty="0" smtClean="0"/>
          </a:p>
          <a:p>
            <a:pPr marL="285750" indent="-285750">
              <a:buFont typeface="Arial" panose="020B0604020202020204" pitchFamily="34" charset="0"/>
              <a:buChar char="•"/>
            </a:pPr>
            <a:r>
              <a:rPr lang="en-GB" sz="2000" b="1" u="sng" dirty="0" smtClean="0"/>
              <a:t>Do not </a:t>
            </a:r>
            <a:r>
              <a:rPr lang="en-GB" sz="2000" dirty="0" smtClean="0"/>
              <a:t>send copies of consent forms to Warwick CTU. They should be stored securely at site</a:t>
            </a:r>
          </a:p>
          <a:p>
            <a:endParaRPr lang="en-GB" sz="2000" dirty="0" smtClean="0"/>
          </a:p>
          <a:p>
            <a:pPr marL="285750" indent="-285750">
              <a:buFont typeface="Arial" panose="020B0604020202020204" pitchFamily="34" charset="0"/>
              <a:buChar char="•"/>
            </a:pPr>
            <a:r>
              <a:rPr lang="en-GB" sz="2000" dirty="0" smtClean="0"/>
              <a:t>Who can approach patients/LRs for consent - TBC</a:t>
            </a:r>
          </a:p>
        </p:txBody>
      </p:sp>
      <p:pic>
        <p:nvPicPr>
          <p:cNvPr id="7" name="Picture 6"/>
          <p:cNvPicPr>
            <a:picLocks noChangeAspect="1"/>
          </p:cNvPicPr>
          <p:nvPr/>
        </p:nvPicPr>
        <p:blipFill>
          <a:blip r:embed="rId4"/>
          <a:stretch>
            <a:fillRect/>
          </a:stretch>
        </p:blipFill>
        <p:spPr>
          <a:xfrm>
            <a:off x="4314374" y="126559"/>
            <a:ext cx="4601387" cy="6576770"/>
          </a:xfrm>
          <a:prstGeom prst="rect">
            <a:avLst/>
          </a:prstGeom>
          <a:ln>
            <a:solidFill>
              <a:schemeClr val="tx1"/>
            </a:solidFill>
          </a:ln>
        </p:spPr>
      </p:pic>
      <p:sp>
        <p:nvSpPr>
          <p:cNvPr id="8" name="TextBox 7"/>
          <p:cNvSpPr txBox="1"/>
          <p:nvPr/>
        </p:nvSpPr>
        <p:spPr>
          <a:xfrm>
            <a:off x="8176845" y="6439678"/>
            <a:ext cx="956073" cy="369332"/>
          </a:xfrm>
          <a:prstGeom prst="rect">
            <a:avLst/>
          </a:prstGeom>
          <a:noFill/>
        </p:spPr>
        <p:txBody>
          <a:bodyPr wrap="square" rtlCol="0">
            <a:spAutoFit/>
          </a:bodyPr>
          <a:lstStyle/>
          <a:p>
            <a:r>
              <a:rPr lang="en-GB" dirty="0" smtClean="0"/>
              <a:t>Slide 30</a:t>
            </a:r>
            <a:endParaRPr lang="en-GB" dirty="0"/>
          </a:p>
        </p:txBody>
      </p:sp>
    </p:spTree>
    <p:extLst>
      <p:ext uri="{BB962C8B-B14F-4D97-AF65-F5344CB8AC3E}">
        <p14:creationId xmlns:p14="http://schemas.microsoft.com/office/powerpoint/2010/main" val="15079258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7550" y="418602"/>
            <a:ext cx="6719713" cy="648816"/>
          </a:xfrm>
        </p:spPr>
        <p:txBody>
          <a:bodyPr/>
          <a:lstStyle/>
          <a:p>
            <a:r>
              <a:rPr lang="en-US" dirty="0" smtClean="0"/>
              <a:t>Follow-up</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662200" y="1239429"/>
            <a:ext cx="7233137" cy="369332"/>
          </a:xfrm>
          <a:prstGeom prst="rect">
            <a:avLst/>
          </a:prstGeom>
          <a:noFill/>
        </p:spPr>
        <p:txBody>
          <a:bodyPr wrap="square" rtlCol="0">
            <a:spAutoFit/>
          </a:bodyPr>
          <a:lstStyle/>
          <a:p>
            <a:pPr algn="ctr"/>
            <a:r>
              <a:rPr lang="en-GB" u="sng" dirty="0" smtClean="0"/>
              <a:t>Where possible follow-up should be done by a blinded member of staff</a:t>
            </a:r>
            <a:endParaRPr lang="en-GB" u="sng" dirty="0"/>
          </a:p>
        </p:txBody>
      </p:sp>
      <p:sp>
        <p:nvSpPr>
          <p:cNvPr id="6" name="TextBox 5"/>
          <p:cNvSpPr txBox="1"/>
          <p:nvPr/>
        </p:nvSpPr>
        <p:spPr>
          <a:xfrm>
            <a:off x="1427286" y="1916491"/>
            <a:ext cx="4314092"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Daily data collection while ICP monitored/while on ICU</a:t>
            </a:r>
            <a:endParaRPr lang="en-GB" dirty="0"/>
          </a:p>
        </p:txBody>
      </p:sp>
      <p:sp>
        <p:nvSpPr>
          <p:cNvPr id="7" name="TextBox 6"/>
          <p:cNvSpPr txBox="1"/>
          <p:nvPr/>
        </p:nvSpPr>
        <p:spPr>
          <a:xfrm>
            <a:off x="1427286" y="3175465"/>
            <a:ext cx="4314092" cy="369332"/>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Critical care discharge info</a:t>
            </a:r>
            <a:endParaRPr lang="en-GB" dirty="0"/>
          </a:p>
        </p:txBody>
      </p:sp>
      <p:sp>
        <p:nvSpPr>
          <p:cNvPr id="8" name="TextBox 7"/>
          <p:cNvSpPr txBox="1"/>
          <p:nvPr/>
        </p:nvSpPr>
        <p:spPr>
          <a:xfrm>
            <a:off x="829409" y="4116518"/>
            <a:ext cx="5509846" cy="646331"/>
          </a:xfrm>
          <a:prstGeom prst="rect">
            <a:avLst/>
          </a:prstGeom>
          <a:solidFill>
            <a:schemeClr val="accent5">
              <a:lumMod val="40000"/>
              <a:lumOff val="60000"/>
            </a:schemeClr>
          </a:solidFill>
          <a:ln>
            <a:solidFill>
              <a:schemeClr val="tx1"/>
            </a:solidFill>
          </a:ln>
        </p:spPr>
        <p:txBody>
          <a:bodyPr wrap="square" rtlCol="0">
            <a:spAutoFit/>
          </a:bodyPr>
          <a:lstStyle/>
          <a:p>
            <a:pPr algn="ctr"/>
            <a:r>
              <a:rPr lang="en-GB" dirty="0" smtClean="0"/>
              <a:t>Hospital discharge info</a:t>
            </a:r>
          </a:p>
          <a:p>
            <a:pPr algn="ctr"/>
            <a:r>
              <a:rPr lang="en-GB" dirty="0" smtClean="0"/>
              <a:t>Modified Oxford Handicap Score and EQ-5D at discharge</a:t>
            </a:r>
            <a:endParaRPr lang="en-GB" dirty="0"/>
          </a:p>
        </p:txBody>
      </p:sp>
      <p:cxnSp>
        <p:nvCxnSpPr>
          <p:cNvPr id="10" name="Straight Arrow Connector 9"/>
          <p:cNvCxnSpPr>
            <a:stCxn id="6" idx="2"/>
            <a:endCxn id="7" idx="0"/>
          </p:cNvCxnSpPr>
          <p:nvPr/>
        </p:nvCxnSpPr>
        <p:spPr>
          <a:xfrm>
            <a:off x="3584332" y="2562822"/>
            <a:ext cx="0" cy="61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0"/>
          </p:cNvCxnSpPr>
          <p:nvPr/>
        </p:nvCxnSpPr>
        <p:spPr>
          <a:xfrm>
            <a:off x="3584332" y="3544797"/>
            <a:ext cx="0" cy="5717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Down Arrow 12"/>
          <p:cNvSpPr/>
          <p:nvPr/>
        </p:nvSpPr>
        <p:spPr>
          <a:xfrm>
            <a:off x="6697195" y="1916490"/>
            <a:ext cx="580137" cy="4005105"/>
          </a:xfrm>
          <a:prstGeom prst="downArrow">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p:cNvSpPr txBox="1"/>
          <p:nvPr/>
        </p:nvSpPr>
        <p:spPr>
          <a:xfrm>
            <a:off x="7209536" y="2920449"/>
            <a:ext cx="1828955" cy="1200329"/>
          </a:xfrm>
          <a:prstGeom prst="rect">
            <a:avLst/>
          </a:prstGeom>
          <a:noFill/>
        </p:spPr>
        <p:txBody>
          <a:bodyPr wrap="square" rtlCol="0">
            <a:spAutoFit/>
          </a:bodyPr>
          <a:lstStyle/>
          <a:p>
            <a:pPr algn="ctr"/>
            <a:r>
              <a:rPr lang="en-GB" dirty="0" smtClean="0"/>
              <a:t>Mortality status at 3/6/12 months (if patient still in hospital)</a:t>
            </a:r>
            <a:endParaRPr lang="en-GB" dirty="0"/>
          </a:p>
        </p:txBody>
      </p:sp>
      <p:sp>
        <p:nvSpPr>
          <p:cNvPr id="15" name="TextBox 14"/>
          <p:cNvSpPr txBox="1"/>
          <p:nvPr/>
        </p:nvSpPr>
        <p:spPr>
          <a:xfrm>
            <a:off x="829409" y="5275265"/>
            <a:ext cx="5509846" cy="646331"/>
          </a:xfrm>
          <a:prstGeom prst="rect">
            <a:avLst/>
          </a:prstGeom>
          <a:solidFill>
            <a:schemeClr val="accent5">
              <a:lumMod val="20000"/>
              <a:lumOff val="80000"/>
            </a:schemeClr>
          </a:solidFill>
          <a:ln>
            <a:solidFill>
              <a:schemeClr val="tx1"/>
            </a:solidFill>
            <a:prstDash val="dash"/>
          </a:ln>
        </p:spPr>
        <p:txBody>
          <a:bodyPr wrap="square" rtlCol="0">
            <a:spAutoFit/>
          </a:bodyPr>
          <a:lstStyle/>
          <a:p>
            <a:pPr algn="ctr"/>
            <a:r>
              <a:rPr lang="en-GB" dirty="0" smtClean="0"/>
              <a:t>3/6/12 month follow-up questionnaires sent by post from Warwick CTU</a:t>
            </a:r>
            <a:endParaRPr lang="en-GB" dirty="0"/>
          </a:p>
        </p:txBody>
      </p:sp>
      <p:cxnSp>
        <p:nvCxnSpPr>
          <p:cNvPr id="17" name="Straight Arrow Connector 16"/>
          <p:cNvCxnSpPr>
            <a:stCxn id="8" idx="2"/>
            <a:endCxn id="15" idx="0"/>
          </p:cNvCxnSpPr>
          <p:nvPr/>
        </p:nvCxnSpPr>
        <p:spPr>
          <a:xfrm>
            <a:off x="3584332" y="4762849"/>
            <a:ext cx="0" cy="512416"/>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8176846" y="6439678"/>
            <a:ext cx="967154" cy="369332"/>
          </a:xfrm>
          <a:prstGeom prst="rect">
            <a:avLst/>
          </a:prstGeom>
          <a:noFill/>
        </p:spPr>
        <p:txBody>
          <a:bodyPr wrap="square" rtlCol="0">
            <a:spAutoFit/>
          </a:bodyPr>
          <a:lstStyle/>
          <a:p>
            <a:r>
              <a:rPr lang="en-GB" dirty="0" smtClean="0"/>
              <a:t>Slide 31</a:t>
            </a:r>
            <a:endParaRPr lang="en-GB" dirty="0"/>
          </a:p>
        </p:txBody>
      </p:sp>
    </p:spTree>
    <p:extLst>
      <p:ext uri="{BB962C8B-B14F-4D97-AF65-F5344CB8AC3E}">
        <p14:creationId xmlns:p14="http://schemas.microsoft.com/office/powerpoint/2010/main" val="39143108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19470" y="264033"/>
            <a:ext cx="6719713" cy="648816"/>
          </a:xfrm>
        </p:spPr>
        <p:txBody>
          <a:bodyPr/>
          <a:lstStyle/>
          <a:p>
            <a:r>
              <a:rPr lang="en-US" dirty="0" smtClean="0"/>
              <a:t>Withdrawals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501161" y="1050323"/>
            <a:ext cx="7675685" cy="5601533"/>
          </a:xfrm>
          <a:prstGeom prst="rect">
            <a:avLst/>
          </a:prstGeom>
          <a:noFill/>
        </p:spPr>
        <p:txBody>
          <a:bodyPr wrap="square" rtlCol="0">
            <a:spAutoFit/>
          </a:bodyPr>
          <a:lstStyle/>
          <a:p>
            <a:r>
              <a:rPr lang="en-GB" sz="2000" b="1" u="sng" dirty="0"/>
              <a:t>Please notify Warwick CTU straight away of any withdrawals by completing the withdrawal form on the online </a:t>
            </a:r>
            <a:r>
              <a:rPr lang="en-GB" sz="2000" b="1" u="sng" dirty="0" smtClean="0"/>
              <a:t>database</a:t>
            </a:r>
          </a:p>
          <a:p>
            <a:endParaRPr lang="en-GB" sz="2000" b="1" u="sng" dirty="0"/>
          </a:p>
          <a:p>
            <a:pPr marL="285750" indent="-285750">
              <a:buFont typeface="Arial" panose="020B0604020202020204" pitchFamily="34" charset="0"/>
              <a:buChar char="•"/>
            </a:pPr>
            <a:r>
              <a:rPr lang="en-GB" sz="2000" dirty="0" smtClean="0"/>
              <a:t>Options for withdrawal:</a:t>
            </a:r>
          </a:p>
          <a:p>
            <a:pPr marL="742950" lvl="1" indent="-285750">
              <a:buFont typeface="Arial" panose="020B0604020202020204" pitchFamily="34" charset="0"/>
              <a:buChar char="•"/>
            </a:pPr>
            <a:r>
              <a:rPr lang="en-GB" sz="2000" dirty="0" smtClean="0"/>
              <a:t>Trial treatment*</a:t>
            </a:r>
          </a:p>
          <a:p>
            <a:pPr marL="742950" lvl="1" indent="-285750">
              <a:buFont typeface="Arial" panose="020B0604020202020204" pitchFamily="34" charset="0"/>
              <a:buChar char="•"/>
            </a:pPr>
            <a:r>
              <a:rPr lang="en-GB" sz="2000" dirty="0" smtClean="0"/>
              <a:t>Completion of follow-up questionnaires</a:t>
            </a:r>
          </a:p>
          <a:p>
            <a:pPr marL="742950" lvl="1" indent="-285750">
              <a:buFont typeface="Arial" panose="020B0604020202020204" pitchFamily="34" charset="0"/>
              <a:buChar char="•"/>
            </a:pPr>
            <a:r>
              <a:rPr lang="en-GB" sz="2000" dirty="0" smtClean="0"/>
              <a:t>From remote data collection (from medical notes/other organisations)</a:t>
            </a:r>
          </a:p>
          <a:p>
            <a:pPr lvl="1"/>
            <a:endParaRPr lang="en-GB" sz="2000" dirty="0" smtClean="0"/>
          </a:p>
          <a:p>
            <a:pPr lvl="1"/>
            <a:r>
              <a:rPr lang="en-GB" sz="2000" i="1" dirty="0" smtClean="0"/>
              <a:t>* A clinician can only withdraw a patient from trial treatment</a:t>
            </a:r>
          </a:p>
          <a:p>
            <a:pPr marL="742950" lvl="1" indent="-285750">
              <a:buFont typeface="Arial" panose="020B0604020202020204" pitchFamily="34" charset="0"/>
              <a:buChar char="•"/>
            </a:pPr>
            <a:endParaRPr lang="en-GB" sz="2000" dirty="0" smtClean="0"/>
          </a:p>
          <a:p>
            <a:pPr marL="742950" lvl="1" indent="-285750">
              <a:buFont typeface="Arial" panose="020B0604020202020204" pitchFamily="34" charset="0"/>
              <a:buChar char="•"/>
            </a:pPr>
            <a:endParaRPr lang="en-GB" sz="2000" dirty="0"/>
          </a:p>
          <a:p>
            <a:pPr marL="285750" indent="-285750">
              <a:buFont typeface="Arial" panose="020B0604020202020204" pitchFamily="34" charset="0"/>
              <a:buChar char="•"/>
            </a:pPr>
            <a:r>
              <a:rPr lang="en-GB" sz="2000" dirty="0" smtClean="0"/>
              <a:t>If withdrawing from trial treatment, stop allocated treatment immediately and continue with local protocols</a:t>
            </a:r>
          </a:p>
          <a:p>
            <a:endParaRPr lang="en-GB" sz="2000" dirty="0" smtClean="0"/>
          </a:p>
          <a:p>
            <a:pPr marL="285750" indent="-285750">
              <a:buFont typeface="Arial" panose="020B0604020202020204" pitchFamily="34" charset="0"/>
              <a:buChar char="•"/>
            </a:pPr>
            <a:r>
              <a:rPr lang="en-GB" sz="2000" dirty="0" smtClean="0"/>
              <a:t>If withdrawing from data collection, stop all data collection from the point of withdrawal (data already collected can be retained)</a:t>
            </a:r>
            <a:endParaRPr lang="en-GB" sz="2000" dirty="0"/>
          </a:p>
          <a:p>
            <a:pPr marL="285750" indent="-285750">
              <a:buFont typeface="Arial" panose="020B0604020202020204" pitchFamily="34" charset="0"/>
              <a:buChar char="•"/>
            </a:pPr>
            <a:endParaRPr lang="en-GB" dirty="0" smtClean="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32</a:t>
            </a:r>
            <a:endParaRPr lang="en-GB" dirty="0"/>
          </a:p>
        </p:txBody>
      </p:sp>
    </p:spTree>
    <p:extLst>
      <p:ext uri="{BB962C8B-B14F-4D97-AF65-F5344CB8AC3E}">
        <p14:creationId xmlns:p14="http://schemas.microsoft.com/office/powerpoint/2010/main" val="36078385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IMP supply</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70438" y="1370387"/>
            <a:ext cx="7675685" cy="5816977"/>
          </a:xfrm>
          <a:prstGeom prst="rect">
            <a:avLst/>
          </a:prstGeom>
          <a:noFill/>
        </p:spPr>
        <p:txBody>
          <a:bodyPr wrap="square" rtlCol="0">
            <a:spAutoFit/>
          </a:bodyPr>
          <a:lstStyle/>
          <a:p>
            <a:pPr marL="285750" indent="-285750">
              <a:buFont typeface="Arial" panose="020B0604020202020204" pitchFamily="34" charset="0"/>
              <a:buChar char="•"/>
            </a:pPr>
            <a:r>
              <a:rPr lang="en-GB" sz="2800" dirty="0" smtClean="0"/>
              <a:t>Use local stock</a:t>
            </a:r>
          </a:p>
          <a:p>
            <a:pPr marL="285750" indent="-285750">
              <a:buFont typeface="Arial" panose="020B0604020202020204" pitchFamily="34" charset="0"/>
              <a:buChar char="•"/>
            </a:pPr>
            <a:r>
              <a:rPr lang="en-GB" sz="2800" dirty="0" smtClean="0"/>
              <a:t>No trial-specific storage or labelling requirements</a:t>
            </a:r>
          </a:p>
          <a:p>
            <a:pPr marL="285750" indent="-285750">
              <a:buFont typeface="Arial" panose="020B0604020202020204" pitchFamily="34" charset="0"/>
              <a:buChar char="•"/>
            </a:pPr>
            <a:r>
              <a:rPr lang="en-GB" sz="2800" dirty="0" smtClean="0"/>
              <a:t>IMP should be stored and dispensed as per local protocols</a:t>
            </a:r>
          </a:p>
          <a:p>
            <a:pPr marL="285750" indent="-285750">
              <a:buFont typeface="Arial" panose="020B0604020202020204" pitchFamily="34" charset="0"/>
              <a:buChar char="•"/>
            </a:pPr>
            <a:r>
              <a:rPr lang="en-GB" sz="2800" dirty="0" smtClean="0"/>
              <a:t>No accountability logs required (CRF will detail what was given and number of doses)</a:t>
            </a:r>
          </a:p>
          <a:p>
            <a:pPr marL="285750" indent="-285750">
              <a:buFont typeface="Arial" panose="020B0604020202020204" pitchFamily="34" charset="0"/>
              <a:buChar char="•"/>
            </a:pPr>
            <a:endParaRPr lang="en-GB" sz="2800" dirty="0" smtClean="0"/>
          </a:p>
          <a:p>
            <a:r>
              <a:rPr lang="en-GB" sz="2800" dirty="0" smtClean="0"/>
              <a:t>Q) What are local processes for prescribing and </a:t>
            </a:r>
            <a:r>
              <a:rPr lang="en-GB" sz="2800" dirty="0"/>
              <a:t>dispensing </a:t>
            </a:r>
            <a:r>
              <a:rPr lang="en-GB" sz="2800" dirty="0" smtClean="0"/>
              <a:t>mannitol and hypertonic saline?</a:t>
            </a:r>
          </a:p>
          <a:p>
            <a:endParaRPr lang="en-GB" sz="2800" dirty="0" smtClean="0"/>
          </a:p>
          <a:p>
            <a:r>
              <a:rPr lang="en-GB" sz="2800" dirty="0" smtClean="0"/>
              <a:t>Q) How will you ensure sufficient stock of both during the trial?</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smtClean="0"/>
          </a:p>
        </p:txBody>
      </p:sp>
      <p:sp>
        <p:nvSpPr>
          <p:cNvPr id="7" name="TextBox 6"/>
          <p:cNvSpPr txBox="1"/>
          <p:nvPr/>
        </p:nvSpPr>
        <p:spPr>
          <a:xfrm>
            <a:off x="8176845" y="6439678"/>
            <a:ext cx="996445" cy="369332"/>
          </a:xfrm>
          <a:prstGeom prst="rect">
            <a:avLst/>
          </a:prstGeom>
          <a:noFill/>
        </p:spPr>
        <p:txBody>
          <a:bodyPr wrap="square" rtlCol="0">
            <a:spAutoFit/>
          </a:bodyPr>
          <a:lstStyle/>
          <a:p>
            <a:r>
              <a:rPr lang="en-GB" dirty="0" smtClean="0"/>
              <a:t>Slide 33</a:t>
            </a:r>
            <a:endParaRPr lang="en-GB" dirty="0"/>
          </a:p>
        </p:txBody>
      </p:sp>
    </p:spTree>
    <p:extLst>
      <p:ext uri="{BB962C8B-B14F-4D97-AF65-F5344CB8AC3E}">
        <p14:creationId xmlns:p14="http://schemas.microsoft.com/office/powerpoint/2010/main" val="10955192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Monitoring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671712"/>
            <a:ext cx="7675685" cy="4708981"/>
          </a:xfrm>
          <a:prstGeom prst="rect">
            <a:avLst/>
          </a:prstGeom>
          <a:noFill/>
        </p:spPr>
        <p:txBody>
          <a:bodyPr wrap="square" rtlCol="0">
            <a:spAutoFit/>
          </a:bodyPr>
          <a:lstStyle/>
          <a:p>
            <a:pPr marL="342900" indent="-342900">
              <a:buFont typeface="Arial" panose="020B0604020202020204" pitchFamily="34" charset="0"/>
              <a:buChar char="•"/>
            </a:pPr>
            <a:r>
              <a:rPr lang="en-GB" sz="2000" dirty="0" smtClean="0"/>
              <a:t>Each </a:t>
            </a:r>
            <a:r>
              <a:rPr lang="en-GB" sz="2000" dirty="0"/>
              <a:t>site will be provided </a:t>
            </a:r>
            <a:r>
              <a:rPr lang="en-GB" sz="2000" dirty="0" smtClean="0"/>
              <a:t>with an </a:t>
            </a:r>
            <a:r>
              <a:rPr lang="en-GB" sz="2000" dirty="0"/>
              <a:t>I</a:t>
            </a:r>
            <a:r>
              <a:rPr lang="en-GB" sz="2000" b="1" dirty="0"/>
              <a:t>nvestigator Site File (ISF) </a:t>
            </a:r>
            <a:endParaRPr lang="en-GB" sz="2000" b="1" dirty="0" smtClean="0"/>
          </a:p>
          <a:p>
            <a:pPr marL="342900" indent="-342900">
              <a:buFont typeface="Arial" panose="020B0604020202020204" pitchFamily="34" charset="0"/>
              <a:buChar char="•"/>
            </a:pPr>
            <a:r>
              <a:rPr lang="en-GB" sz="2000" dirty="0" smtClean="0"/>
              <a:t>All </a:t>
            </a:r>
            <a:r>
              <a:rPr lang="en-GB" sz="2000" dirty="0"/>
              <a:t>trial staff should be appropriately trained and</a:t>
            </a:r>
            <a:r>
              <a:rPr lang="en-GB" sz="2000" i="1" dirty="0"/>
              <a:t> </a:t>
            </a:r>
            <a:r>
              <a:rPr lang="en-GB" sz="2000" dirty="0"/>
              <a:t>listed on the </a:t>
            </a:r>
            <a:r>
              <a:rPr lang="en-GB" sz="2000" b="1" u="sng" dirty="0"/>
              <a:t>Investigator Training Log </a:t>
            </a:r>
            <a:r>
              <a:rPr lang="en-GB" sz="2000" dirty="0"/>
              <a:t>and </a:t>
            </a:r>
            <a:r>
              <a:rPr lang="en-GB" sz="2000" b="1" u="sng" dirty="0"/>
              <a:t>Delegation </a:t>
            </a:r>
            <a:r>
              <a:rPr lang="en-GB" sz="2000" b="1" u="sng" dirty="0" smtClean="0"/>
              <a:t>Log*</a:t>
            </a:r>
            <a:endParaRPr lang="en-GB" sz="2400" u="sng" dirty="0"/>
          </a:p>
          <a:p>
            <a:pPr marL="285750" indent="-285750">
              <a:lnSpc>
                <a:spcPct val="120000"/>
              </a:lnSpc>
              <a:buFont typeface="Arial" panose="020B0604020202020204" pitchFamily="34" charset="0"/>
              <a:buChar char="•"/>
            </a:pPr>
            <a:r>
              <a:rPr lang="en-GB" sz="2000" b="1" u="sng" dirty="0"/>
              <a:t>On-Site Monitoring Visits</a:t>
            </a:r>
            <a:r>
              <a:rPr lang="en-GB" sz="2000" b="1" dirty="0"/>
              <a:t> </a:t>
            </a:r>
            <a:r>
              <a:rPr lang="en-GB" sz="2000" dirty="0"/>
              <a:t>(x1 minimum; further visits as </a:t>
            </a:r>
            <a:r>
              <a:rPr lang="en-GB" sz="2000" dirty="0" smtClean="0"/>
              <a:t>necessary)</a:t>
            </a:r>
          </a:p>
          <a:p>
            <a:pPr marL="800100" lvl="1" indent="-342900">
              <a:lnSpc>
                <a:spcPct val="120000"/>
              </a:lnSpc>
              <a:buFont typeface="Calibri" panose="020F0502020204030204" pitchFamily="34" charset="0"/>
              <a:buChar char="⁻"/>
            </a:pPr>
            <a:r>
              <a:rPr lang="en-GB" sz="2000" dirty="0" smtClean="0"/>
              <a:t>We </a:t>
            </a:r>
            <a:r>
              <a:rPr lang="en-GB" sz="2000" dirty="0"/>
              <a:t>will visit you </a:t>
            </a:r>
            <a:r>
              <a:rPr lang="en-GB" sz="2000" dirty="0" smtClean="0"/>
              <a:t>to </a:t>
            </a:r>
            <a:r>
              <a:rPr lang="en-GB" sz="2000" dirty="0"/>
              <a:t>check that the study is being run according to protocol, SOPs, GCP and regulatory </a:t>
            </a:r>
            <a:r>
              <a:rPr lang="en-GB" sz="2000" dirty="0" smtClean="0"/>
              <a:t>requirements</a:t>
            </a:r>
            <a:endParaRPr lang="en-GB" sz="2000" dirty="0"/>
          </a:p>
          <a:p>
            <a:pPr marL="800100" lvl="1" indent="-342900">
              <a:lnSpc>
                <a:spcPct val="120000"/>
              </a:lnSpc>
              <a:buFont typeface="Calibri" panose="020F0502020204030204" pitchFamily="34" charset="0"/>
              <a:buChar char="⁻"/>
            </a:pPr>
            <a:r>
              <a:rPr lang="en-GB" sz="2000" dirty="0" smtClean="0"/>
              <a:t>Key </a:t>
            </a:r>
            <a:r>
              <a:rPr lang="en-GB" sz="2000" dirty="0"/>
              <a:t>staff should be available during </a:t>
            </a:r>
            <a:r>
              <a:rPr lang="en-GB" sz="2000" dirty="0" smtClean="0"/>
              <a:t>visits</a:t>
            </a:r>
          </a:p>
          <a:p>
            <a:pPr marL="800100" lvl="1" indent="-342900">
              <a:lnSpc>
                <a:spcPct val="120000"/>
              </a:lnSpc>
              <a:buFont typeface="Calibri" panose="020F0502020204030204" pitchFamily="34" charset="0"/>
              <a:buChar char="⁻"/>
            </a:pPr>
            <a:r>
              <a:rPr lang="en-GB" sz="2000" dirty="0" smtClean="0"/>
              <a:t>Source </a:t>
            </a:r>
            <a:r>
              <a:rPr lang="en-GB" sz="2000" dirty="0"/>
              <a:t>documentation, original consent forms and the site file must be available for review</a:t>
            </a:r>
          </a:p>
          <a:p>
            <a:pPr marL="285750" indent="-285750">
              <a:lnSpc>
                <a:spcPct val="120000"/>
              </a:lnSpc>
              <a:buFont typeface="Arial" panose="020B0604020202020204" pitchFamily="34" charset="0"/>
              <a:buChar char="•"/>
            </a:pPr>
            <a:r>
              <a:rPr lang="en-GB" sz="2000" b="1" u="sng" dirty="0"/>
              <a:t>Close-out Visits </a:t>
            </a:r>
            <a:r>
              <a:rPr lang="en-GB" sz="2000" dirty="0"/>
              <a:t>(x1 or may be done </a:t>
            </a:r>
            <a:r>
              <a:rPr lang="en-GB" sz="2000" dirty="0" smtClean="0"/>
              <a:t>remotely)</a:t>
            </a:r>
          </a:p>
          <a:p>
            <a:pPr marL="800100" lvl="1" indent="-342900">
              <a:lnSpc>
                <a:spcPct val="120000"/>
              </a:lnSpc>
              <a:buFont typeface="Calibri" panose="020F0502020204030204" pitchFamily="34" charset="0"/>
              <a:buChar char="⁻"/>
            </a:pPr>
            <a:r>
              <a:rPr lang="en-GB" sz="2000" dirty="0" smtClean="0"/>
              <a:t>Resolve </a:t>
            </a:r>
            <a:r>
              <a:rPr lang="en-GB" sz="2000" dirty="0"/>
              <a:t>any outstanding </a:t>
            </a:r>
            <a:r>
              <a:rPr lang="en-GB" sz="2000" dirty="0" smtClean="0"/>
              <a:t>queries</a:t>
            </a:r>
          </a:p>
          <a:p>
            <a:pPr marL="800100" lvl="1" indent="-342900">
              <a:lnSpc>
                <a:spcPct val="120000"/>
              </a:lnSpc>
              <a:buFont typeface="Calibri" panose="020F0502020204030204" pitchFamily="34" charset="0"/>
              <a:buChar char="⁻"/>
            </a:pPr>
            <a:r>
              <a:rPr lang="en-GB" sz="2000" dirty="0" smtClean="0"/>
              <a:t>Collect </a:t>
            </a:r>
            <a:r>
              <a:rPr lang="en-GB" sz="2000" dirty="0"/>
              <a:t>any outstanding </a:t>
            </a:r>
            <a:r>
              <a:rPr lang="en-GB" sz="2000" dirty="0" smtClean="0"/>
              <a:t>data</a:t>
            </a:r>
          </a:p>
          <a:p>
            <a:pPr marL="800100" lvl="1" indent="-342900">
              <a:lnSpc>
                <a:spcPct val="120000"/>
              </a:lnSpc>
              <a:buFont typeface="Calibri" panose="020F0502020204030204" pitchFamily="34" charset="0"/>
              <a:buChar char="⁻"/>
            </a:pPr>
            <a:r>
              <a:rPr lang="en-GB" sz="2000" dirty="0" smtClean="0"/>
              <a:t>Ongoing responsibilities</a:t>
            </a:r>
            <a:endParaRPr lang="en-GB" sz="2000" dirty="0"/>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34</a:t>
            </a:r>
            <a:endParaRPr lang="en-GB" dirty="0"/>
          </a:p>
        </p:txBody>
      </p:sp>
    </p:spTree>
    <p:extLst>
      <p:ext uri="{BB962C8B-B14F-4D97-AF65-F5344CB8AC3E}">
        <p14:creationId xmlns:p14="http://schemas.microsoft.com/office/powerpoint/2010/main" val="5226154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756138" y="1846385"/>
            <a:ext cx="7675685" cy="3139321"/>
          </a:xfrm>
          <a:prstGeom prst="rect">
            <a:avLst/>
          </a:prstGeom>
          <a:noFill/>
        </p:spPr>
        <p:txBody>
          <a:bodyPr wrap="square" rtlCol="0">
            <a:spAutoFit/>
          </a:bodyPr>
          <a:lstStyle/>
          <a:p>
            <a:pPr marL="285750" indent="-285750">
              <a:buFont typeface="Arial" panose="020B0604020202020204" pitchFamily="34" charset="0"/>
              <a:buChar char="•"/>
            </a:pPr>
            <a:r>
              <a:rPr lang="en-GB" dirty="0"/>
              <a:t>Reporting window</a:t>
            </a:r>
          </a:p>
          <a:p>
            <a:pPr marL="742950" lvl="1" indent="-285750">
              <a:buFont typeface="Arial" panose="020B0604020202020204" pitchFamily="34" charset="0"/>
              <a:buChar char="•"/>
            </a:pPr>
            <a:r>
              <a:rPr lang="en-GB" dirty="0"/>
              <a:t>Any SAEs that occur from the time that the patient is randomised, through to and including 28 calendar days after the last administration of IMP must be reported to </a:t>
            </a:r>
            <a:r>
              <a:rPr lang="en-GB" dirty="0" smtClean="0"/>
              <a:t>WCTU.</a:t>
            </a:r>
          </a:p>
          <a:p>
            <a:pPr marL="285750" indent="-285750">
              <a:buFont typeface="Arial" panose="020B0604020202020204" pitchFamily="34" charset="0"/>
              <a:buChar char="•"/>
            </a:pPr>
            <a:r>
              <a:rPr lang="en-GB" dirty="0" smtClean="0"/>
              <a:t>What should not be reported</a:t>
            </a:r>
          </a:p>
          <a:p>
            <a:pPr marL="742950" lvl="1" indent="-285750">
              <a:buFont typeface="Arial" panose="020B0604020202020204" pitchFamily="34" charset="0"/>
              <a:buChar char="•"/>
            </a:pPr>
            <a:r>
              <a:rPr lang="en-GB" dirty="0" smtClean="0"/>
              <a:t>Death</a:t>
            </a:r>
            <a:endParaRPr lang="en-GB" dirty="0"/>
          </a:p>
          <a:p>
            <a:pPr marL="742950" lvl="1" indent="-285750">
              <a:buFont typeface="Arial" panose="020B0604020202020204" pitchFamily="34" charset="0"/>
              <a:buChar char="•"/>
            </a:pPr>
            <a:r>
              <a:rPr lang="en-GB" dirty="0"/>
              <a:t>Persistent or significant disability/incapacity</a:t>
            </a:r>
          </a:p>
          <a:p>
            <a:pPr marL="742950" lvl="1" indent="-285750">
              <a:buFont typeface="Arial" panose="020B0604020202020204" pitchFamily="34" charset="0"/>
              <a:buChar char="•"/>
            </a:pPr>
            <a:r>
              <a:rPr lang="en-GB" dirty="0"/>
              <a:t>Organ failure</a:t>
            </a:r>
          </a:p>
          <a:p>
            <a:pPr marL="742950" lvl="1" indent="-285750">
              <a:buFont typeface="Arial" panose="020B0604020202020204" pitchFamily="34" charset="0"/>
              <a:buChar char="•"/>
            </a:pPr>
            <a:r>
              <a:rPr lang="en-GB" dirty="0"/>
              <a:t>Any other events relating to the underlying illness/injury</a:t>
            </a:r>
          </a:p>
          <a:p>
            <a:pPr marL="285750" indent="-285750">
              <a:buFont typeface="Arial" panose="020B0604020202020204" pitchFamily="34" charset="0"/>
              <a:buChar char="•"/>
            </a:pPr>
            <a:r>
              <a:rPr lang="en-GB" dirty="0"/>
              <a:t>Where to send SAE forms</a:t>
            </a:r>
          </a:p>
          <a:p>
            <a:pPr marL="742950" lvl="1" indent="-285750">
              <a:buFont typeface="Arial" panose="020B0604020202020204" pitchFamily="34" charset="0"/>
              <a:buChar char="•"/>
            </a:pPr>
            <a:r>
              <a:rPr lang="en-GB" dirty="0">
                <a:hlinkClick r:id="rId4"/>
              </a:rPr>
              <a:t>WCTUQA@warwick.ac.uk</a:t>
            </a:r>
            <a:r>
              <a:rPr lang="en-GB" dirty="0"/>
              <a:t> </a:t>
            </a:r>
          </a:p>
        </p:txBody>
      </p:sp>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35</a:t>
            </a:r>
            <a:endParaRPr lang="en-GB" dirty="0"/>
          </a:p>
        </p:txBody>
      </p:sp>
    </p:spTree>
    <p:extLst>
      <p:ext uri="{BB962C8B-B14F-4D97-AF65-F5344CB8AC3E}">
        <p14:creationId xmlns:p14="http://schemas.microsoft.com/office/powerpoint/2010/main" val="8055281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15" t="762" r="501" b="1147"/>
          <a:stretch/>
        </p:blipFill>
        <p:spPr>
          <a:xfrm>
            <a:off x="1" y="1"/>
            <a:ext cx="9143999" cy="6857999"/>
          </a:xfrm>
          <a:prstGeom prst="rect">
            <a:avLst/>
          </a:prstGeom>
        </p:spPr>
      </p:pic>
      <p:sp>
        <p:nvSpPr>
          <p:cNvPr id="7" name="TextBox 6"/>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36</a:t>
            </a:r>
            <a:endParaRPr lang="en-GB" dirty="0"/>
          </a:p>
        </p:txBody>
      </p:sp>
    </p:spTree>
    <p:extLst>
      <p:ext uri="{BB962C8B-B14F-4D97-AF65-F5344CB8AC3E}">
        <p14:creationId xmlns:p14="http://schemas.microsoft.com/office/powerpoint/2010/main" val="69483163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Safety reporting timelines</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8" name="Picture 7"/>
          <p:cNvPicPr>
            <a:picLocks noChangeAspect="1"/>
          </p:cNvPicPr>
          <p:nvPr/>
        </p:nvPicPr>
        <p:blipFill>
          <a:blip r:embed="rId3"/>
          <a:stretch>
            <a:fillRect/>
          </a:stretch>
        </p:blipFill>
        <p:spPr>
          <a:xfrm>
            <a:off x="638863" y="1965399"/>
            <a:ext cx="8106906" cy="3629532"/>
          </a:xfrm>
          <a:prstGeom prst="rect">
            <a:avLst/>
          </a:prstGeom>
        </p:spPr>
      </p:pic>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37</a:t>
            </a:r>
            <a:endParaRPr lang="en-GB" dirty="0"/>
          </a:p>
        </p:txBody>
      </p:sp>
    </p:spTree>
    <p:extLst>
      <p:ext uri="{BB962C8B-B14F-4D97-AF65-F5344CB8AC3E}">
        <p14:creationId xmlns:p14="http://schemas.microsoft.com/office/powerpoint/2010/main" val="8912340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 Placeholder 3"/>
          <p:cNvSpPr>
            <a:spLocks noGrp="1"/>
          </p:cNvSpPr>
          <p:nvPr>
            <p:ph type="body" sz="quarter" idx="10"/>
          </p:nvPr>
        </p:nvSpPr>
        <p:spPr>
          <a:xfrm>
            <a:off x="243270" y="447201"/>
            <a:ext cx="6719713" cy="648816"/>
          </a:xfrm>
        </p:spPr>
        <p:txBody>
          <a:bodyPr/>
          <a:lstStyle/>
          <a:p>
            <a:r>
              <a:rPr lang="en-US" sz="3400" dirty="0" smtClean="0"/>
              <a:t>SAE Forms</a:t>
            </a:r>
            <a:endParaRPr lang="en-US" sz="3400" dirty="0"/>
          </a:p>
        </p:txBody>
      </p:sp>
      <p:sp>
        <p:nvSpPr>
          <p:cNvPr id="8" name="Rectangle 7"/>
          <p:cNvSpPr/>
          <p:nvPr/>
        </p:nvSpPr>
        <p:spPr>
          <a:xfrm>
            <a:off x="330926" y="1004629"/>
            <a:ext cx="4066903"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264" y="1050323"/>
            <a:ext cx="3928741" cy="27774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264" y="3849296"/>
            <a:ext cx="3928741" cy="2777445"/>
          </a:xfrm>
          <a:prstGeom prst="rect">
            <a:avLst/>
          </a:prstGeom>
        </p:spPr>
      </p:pic>
      <p:sp>
        <p:nvSpPr>
          <p:cNvPr id="11" name="Rectangle 10"/>
          <p:cNvSpPr/>
          <p:nvPr/>
        </p:nvSpPr>
        <p:spPr>
          <a:xfrm>
            <a:off x="4731794" y="1004628"/>
            <a:ext cx="4104167" cy="568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9913" y="1050323"/>
            <a:ext cx="3928334" cy="2777157"/>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19506" y="3849295"/>
            <a:ext cx="3928741" cy="2777445"/>
          </a:xfrm>
          <a:prstGeom prst="rect">
            <a:avLst/>
          </a:prstGeom>
        </p:spPr>
      </p:pic>
      <p:sp>
        <p:nvSpPr>
          <p:cNvPr id="14" name="TextBox 13"/>
          <p:cNvSpPr txBox="1"/>
          <p:nvPr/>
        </p:nvSpPr>
        <p:spPr>
          <a:xfrm>
            <a:off x="8176846" y="6439678"/>
            <a:ext cx="967154" cy="369332"/>
          </a:xfrm>
          <a:prstGeom prst="rect">
            <a:avLst/>
          </a:prstGeom>
          <a:solidFill>
            <a:schemeClr val="bg1"/>
          </a:solidFill>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softEdge rad="63500"/>
          </a:effectLst>
        </p:spPr>
        <p:txBody>
          <a:bodyPr wrap="square" rtlCol="0">
            <a:spAutoFit/>
          </a:bodyPr>
          <a:lstStyle/>
          <a:p>
            <a:r>
              <a:rPr lang="en-GB" dirty="0" smtClean="0"/>
              <a:t>Slide 38</a:t>
            </a:r>
            <a:endParaRPr lang="en-GB" dirty="0"/>
          </a:p>
        </p:txBody>
      </p:sp>
    </p:spTree>
    <p:extLst>
      <p:ext uri="{BB962C8B-B14F-4D97-AF65-F5344CB8AC3E}">
        <p14:creationId xmlns:p14="http://schemas.microsoft.com/office/powerpoint/2010/main" val="10249607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Pathophysiology of injury</a:t>
            </a:r>
            <a:endParaRPr lang="en-US" dirty="0"/>
          </a:p>
        </p:txBody>
      </p:sp>
      <p:sp>
        <p:nvSpPr>
          <p:cNvPr id="7" name="TextBox 6">
            <a:extLst>
              <a:ext uri="{FF2B5EF4-FFF2-40B4-BE49-F238E27FC236}">
                <a16:creationId xmlns:a16="http://schemas.microsoft.com/office/drawing/2014/main" id="{C8CE1B4C-351E-0C4E-8742-6AC05D7D516E}"/>
              </a:ext>
            </a:extLst>
          </p:cNvPr>
          <p:cNvSpPr txBox="1"/>
          <p:nvPr/>
        </p:nvSpPr>
        <p:spPr>
          <a:xfrm>
            <a:off x="440055" y="2411124"/>
            <a:ext cx="8174779" cy="3693319"/>
          </a:xfrm>
          <a:prstGeom prst="rect">
            <a:avLst/>
          </a:prstGeom>
          <a:noFill/>
        </p:spPr>
        <p:txBody>
          <a:bodyPr wrap="square" rtlCol="0">
            <a:spAutoFit/>
          </a:bodyPr>
          <a:lstStyle/>
          <a:p>
            <a:pPr marL="214313" indent="-214313">
              <a:buFont typeface="Arial" panose="020B0604020202020204" pitchFamily="34" charset="0"/>
              <a:buChar char="•"/>
            </a:pPr>
            <a:r>
              <a:rPr lang="en-GB" altLang="en-US" b="1" dirty="0"/>
              <a:t>Primary</a:t>
            </a:r>
            <a:r>
              <a:rPr lang="en-GB" altLang="en-US" dirty="0"/>
              <a:t> neuronal injury</a:t>
            </a:r>
          </a:p>
          <a:p>
            <a:pPr marL="557213" lvl="1" indent="-214313">
              <a:buFont typeface="Arial" panose="020B0604020202020204" pitchFamily="34" charset="0"/>
              <a:buChar char="•"/>
            </a:pPr>
            <a:r>
              <a:rPr lang="en-GB" altLang="en-US" dirty="0"/>
              <a:t>Focal haematoma, contusions, other diffuse injury </a:t>
            </a:r>
          </a:p>
          <a:p>
            <a:pPr marL="557213" lvl="1" indent="-214313">
              <a:buFont typeface="Arial" panose="020B0604020202020204" pitchFamily="34" charset="0"/>
              <a:buChar char="•"/>
            </a:pPr>
            <a:r>
              <a:rPr lang="en-GB" altLang="en-US" dirty="0"/>
              <a:t>Leads to hypoxic-ischaemic injury</a:t>
            </a:r>
          </a:p>
          <a:p>
            <a:pPr lvl="1"/>
            <a:endParaRPr lang="en-GB" altLang="en-US" dirty="0"/>
          </a:p>
          <a:p>
            <a:pPr marL="214313" indent="-214313">
              <a:buFont typeface="Arial" panose="020B0604020202020204" pitchFamily="34" charset="0"/>
              <a:buChar char="•"/>
            </a:pPr>
            <a:r>
              <a:rPr lang="en-GB" altLang="en-US" dirty="0"/>
              <a:t>Exacerbated by </a:t>
            </a:r>
            <a:r>
              <a:rPr lang="en-GB" altLang="en-US" b="1" dirty="0"/>
              <a:t>secondary</a:t>
            </a:r>
            <a:r>
              <a:rPr lang="en-GB" altLang="en-US" dirty="0"/>
              <a:t> physiological insult:</a:t>
            </a:r>
          </a:p>
          <a:p>
            <a:pPr marL="557213" lvl="1" indent="-214313">
              <a:buFont typeface="Arial" panose="020B0604020202020204" pitchFamily="34" charset="0"/>
              <a:buChar char="•"/>
            </a:pPr>
            <a:r>
              <a:rPr lang="en-GB" altLang="en-US" dirty="0"/>
              <a:t>Hypoxia, hypotension, hypo/hypercarbia, hyperthermia, hypo/hyperglycaemia</a:t>
            </a:r>
          </a:p>
          <a:p>
            <a:pPr lvl="1"/>
            <a:endParaRPr lang="en-GB" altLang="en-US" dirty="0"/>
          </a:p>
          <a:p>
            <a:pPr marL="214313" indent="-214313">
              <a:buFont typeface="Arial" panose="020B0604020202020204" pitchFamily="34" charset="0"/>
              <a:buChar char="•"/>
            </a:pPr>
            <a:r>
              <a:rPr lang="en-GB" altLang="en-US" b="1" dirty="0"/>
              <a:t>Raised intracranial pressure </a:t>
            </a:r>
            <a:r>
              <a:rPr lang="en-GB" altLang="en-US" dirty="0"/>
              <a:t>– can result from either primary injury or resulting pathophysiology including cerebral oedema/obstructed CSF flow</a:t>
            </a:r>
          </a:p>
          <a:p>
            <a:endParaRPr lang="en-GB" altLang="en-US" dirty="0"/>
          </a:p>
          <a:p>
            <a:pPr marL="214313" indent="-214313">
              <a:buFont typeface="Arial" panose="020B0604020202020204" pitchFamily="34" charset="0"/>
              <a:buChar char="•"/>
            </a:pPr>
            <a:r>
              <a:rPr lang="en-GB" altLang="en-US" dirty="0"/>
              <a:t>Associated with poor neurological outcomes in a number of studies</a:t>
            </a:r>
          </a:p>
          <a:p>
            <a:endParaRPr lang="en-GB" altLang="en-US" dirty="0"/>
          </a:p>
          <a:p>
            <a:pPr marL="214313" indent="-214313">
              <a:buFont typeface="Arial" panose="020B0604020202020204" pitchFamily="34" charset="0"/>
              <a:buChar char="•"/>
            </a:pPr>
            <a:r>
              <a:rPr lang="en-GB" altLang="en-US" dirty="0"/>
              <a:t>ICU/surgical treatment of TBI therefore primarily </a:t>
            </a:r>
            <a:r>
              <a:rPr lang="en-GB" altLang="en-US" b="1" dirty="0"/>
              <a:t>focused on treating raised ICP</a:t>
            </a: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8176846" y="6439678"/>
            <a:ext cx="852854" cy="369332"/>
          </a:xfrm>
          <a:prstGeom prst="rect">
            <a:avLst/>
          </a:prstGeom>
          <a:noFill/>
        </p:spPr>
        <p:txBody>
          <a:bodyPr wrap="square" rtlCol="0">
            <a:spAutoFit/>
          </a:bodyPr>
          <a:lstStyle/>
          <a:p>
            <a:r>
              <a:rPr lang="en-GB" dirty="0" smtClean="0"/>
              <a:t>Slide 3</a:t>
            </a:r>
            <a:endParaRPr lang="en-GB" dirty="0"/>
          </a:p>
        </p:txBody>
      </p:sp>
    </p:spTree>
    <p:extLst>
      <p:ext uri="{BB962C8B-B14F-4D97-AF65-F5344CB8AC3E}">
        <p14:creationId xmlns:p14="http://schemas.microsoft.com/office/powerpoint/2010/main" val="8049963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Non-compliance</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6" name="TextBox 5"/>
          <p:cNvSpPr txBox="1"/>
          <p:nvPr/>
        </p:nvSpPr>
        <p:spPr>
          <a:xfrm>
            <a:off x="949569" y="1365234"/>
            <a:ext cx="7675685" cy="1200329"/>
          </a:xfrm>
          <a:prstGeom prst="rect">
            <a:avLst/>
          </a:prstGeom>
          <a:noFill/>
        </p:spPr>
        <p:txBody>
          <a:bodyPr wrap="square" rtlCol="0">
            <a:spAutoFit/>
          </a:bodyPr>
          <a:lstStyle/>
          <a:p>
            <a:pPr marL="285750" indent="-285750">
              <a:buFont typeface="Arial" panose="020B0604020202020204" pitchFamily="34" charset="0"/>
              <a:buChar char="•"/>
            </a:pPr>
            <a:r>
              <a:rPr lang="en-GB" dirty="0" smtClean="0"/>
              <a:t>Report any non-compliances immediately (within 24 hours of becoming aware)</a:t>
            </a:r>
          </a:p>
          <a:p>
            <a:pPr marL="285750" indent="-285750">
              <a:buFont typeface="Arial" panose="020B0604020202020204" pitchFamily="34" charset="0"/>
              <a:buChar char="•"/>
            </a:pPr>
            <a:r>
              <a:rPr lang="en-GB" dirty="0" smtClean="0"/>
              <a:t>Process for reporting – complete online non-compliance form</a:t>
            </a:r>
          </a:p>
          <a:p>
            <a:pPr marL="285750" indent="-285750">
              <a:buFont typeface="Arial" panose="020B0604020202020204" pitchFamily="34" charset="0"/>
              <a:buChar char="•"/>
            </a:pPr>
            <a:endParaRPr lang="en-GB" dirty="0" smtClean="0"/>
          </a:p>
        </p:txBody>
      </p:sp>
      <p:pic>
        <p:nvPicPr>
          <p:cNvPr id="2" name="Picture 1"/>
          <p:cNvPicPr>
            <a:picLocks noChangeAspect="1"/>
          </p:cNvPicPr>
          <p:nvPr/>
        </p:nvPicPr>
        <p:blipFill>
          <a:blip r:embed="rId3"/>
          <a:stretch>
            <a:fillRect/>
          </a:stretch>
        </p:blipFill>
        <p:spPr>
          <a:xfrm>
            <a:off x="1194587" y="2233246"/>
            <a:ext cx="6700750" cy="4494335"/>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39</a:t>
            </a:r>
            <a:endParaRPr lang="en-GB" dirty="0"/>
          </a:p>
        </p:txBody>
      </p:sp>
    </p:spTree>
    <p:extLst>
      <p:ext uri="{BB962C8B-B14F-4D97-AF65-F5344CB8AC3E}">
        <p14:creationId xmlns:p14="http://schemas.microsoft.com/office/powerpoint/2010/main" val="18260242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Blinding</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3" name="TextBox 2"/>
          <p:cNvSpPr txBox="1"/>
          <p:nvPr/>
        </p:nvSpPr>
        <p:spPr>
          <a:xfrm>
            <a:off x="1433146" y="1899138"/>
            <a:ext cx="5741377" cy="923330"/>
          </a:xfrm>
          <a:prstGeom prst="rect">
            <a:avLst/>
          </a:prstGeom>
          <a:noFill/>
        </p:spPr>
        <p:txBody>
          <a:bodyPr wrap="square" rtlCol="0">
            <a:spAutoFit/>
          </a:bodyPr>
          <a:lstStyle/>
          <a:p>
            <a:r>
              <a:rPr lang="en-GB" dirty="0" smtClean="0"/>
              <a:t>TMG to confirm whether </a:t>
            </a:r>
            <a:r>
              <a:rPr lang="en-GB" dirty="0" err="1" smtClean="0"/>
              <a:t>unblinding</a:t>
            </a:r>
            <a:r>
              <a:rPr lang="en-GB" dirty="0" smtClean="0"/>
              <a:t> of patients/legal representatives is permitted, if requested</a:t>
            </a:r>
          </a:p>
          <a:p>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40</a:t>
            </a:r>
            <a:endParaRPr lang="en-GB" dirty="0"/>
          </a:p>
        </p:txBody>
      </p:sp>
    </p:spTree>
    <p:extLst>
      <p:ext uri="{BB962C8B-B14F-4D97-AF65-F5344CB8AC3E}">
        <p14:creationId xmlns:p14="http://schemas.microsoft.com/office/powerpoint/2010/main" val="90886892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7010970" cy="648816"/>
          </a:xfrm>
        </p:spPr>
        <p:txBody>
          <a:bodyPr/>
          <a:lstStyle/>
          <a:p>
            <a:r>
              <a:rPr lang="en-US" dirty="0" smtClean="0"/>
              <a:t>Training and Delegation log sign-off</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3601871582"/>
              </p:ext>
            </p:extLst>
          </p:nvPr>
        </p:nvGraphicFramePr>
        <p:xfrm>
          <a:off x="419100" y="1375783"/>
          <a:ext cx="8275320" cy="5278252"/>
        </p:xfrm>
        <a:graphic>
          <a:graphicData uri="http://schemas.openxmlformats.org/drawingml/2006/table">
            <a:tbl>
              <a:tblPr firstRow="1" firstCol="1" bandRow="1">
                <a:tableStyleId>{5940675A-B579-460E-94D1-54222C63F5DA}</a:tableStyleId>
              </a:tblPr>
              <a:tblGrid>
                <a:gridCol w="1793638">
                  <a:extLst>
                    <a:ext uri="{9D8B030D-6E8A-4147-A177-3AD203B41FA5}">
                      <a16:colId xmlns:a16="http://schemas.microsoft.com/office/drawing/2014/main" val="4190882687"/>
                    </a:ext>
                  </a:extLst>
                </a:gridCol>
                <a:gridCol w="2339673">
                  <a:extLst>
                    <a:ext uri="{9D8B030D-6E8A-4147-A177-3AD203B41FA5}">
                      <a16:colId xmlns:a16="http://schemas.microsoft.com/office/drawing/2014/main" val="3231573944"/>
                    </a:ext>
                  </a:extLst>
                </a:gridCol>
                <a:gridCol w="1443943">
                  <a:extLst>
                    <a:ext uri="{9D8B030D-6E8A-4147-A177-3AD203B41FA5}">
                      <a16:colId xmlns:a16="http://schemas.microsoft.com/office/drawing/2014/main" val="645048937"/>
                    </a:ext>
                  </a:extLst>
                </a:gridCol>
                <a:gridCol w="754966">
                  <a:extLst>
                    <a:ext uri="{9D8B030D-6E8A-4147-A177-3AD203B41FA5}">
                      <a16:colId xmlns:a16="http://schemas.microsoft.com/office/drawing/2014/main" val="2197737779"/>
                    </a:ext>
                  </a:extLst>
                </a:gridCol>
                <a:gridCol w="1943100">
                  <a:extLst>
                    <a:ext uri="{9D8B030D-6E8A-4147-A177-3AD203B41FA5}">
                      <a16:colId xmlns:a16="http://schemas.microsoft.com/office/drawing/2014/main" val="3713339996"/>
                    </a:ext>
                  </a:extLst>
                </a:gridCol>
              </a:tblGrid>
              <a:tr h="223145">
                <a:tc>
                  <a:txBody>
                    <a:bodyPr/>
                    <a:lstStyle/>
                    <a:p>
                      <a:pPr>
                        <a:lnSpc>
                          <a:spcPct val="107000"/>
                        </a:lnSpc>
                        <a:spcAft>
                          <a:spcPts val="0"/>
                        </a:spcAft>
                      </a:pPr>
                      <a:r>
                        <a:rPr lang="en-GB" sz="1000" dirty="0">
                          <a:effectLst/>
                        </a:rPr>
                        <a:t>Trial Role/Responsibility</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dirty="0">
                          <a:effectLst/>
                        </a:rPr>
                        <a:t>Who can do this role</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a:effectLst/>
                        </a:rPr>
                        <a:t>On delegation log?</a:t>
                      </a:r>
                      <a:endParaRPr lang="en-GB" sz="100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dirty="0">
                          <a:effectLst/>
                        </a:rPr>
                        <a:t>CV required?</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dirty="0">
                          <a:effectLst/>
                        </a:rPr>
                        <a:t>Minimum training required</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extLst>
                  <a:ext uri="{0D108BD9-81ED-4DB2-BD59-A6C34878D82A}">
                    <a16:rowId xmlns:a16="http://schemas.microsoft.com/office/drawing/2014/main" val="4129013164"/>
                  </a:ext>
                </a:extLst>
              </a:tr>
              <a:tr h="669436">
                <a:tc>
                  <a:txBody>
                    <a:bodyPr/>
                    <a:lstStyle/>
                    <a:p>
                      <a:pPr>
                        <a:lnSpc>
                          <a:spcPct val="107000"/>
                        </a:lnSpc>
                        <a:spcAft>
                          <a:spcPts val="0"/>
                        </a:spcAft>
                      </a:pPr>
                      <a:r>
                        <a:rPr lang="en-GB" sz="1000" dirty="0">
                          <a:effectLst/>
                        </a:rPr>
                        <a:t>Screening</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dirty="0">
                          <a:effectLst/>
                        </a:rPr>
                        <a:t>Anyone who has been trained </a:t>
                      </a:r>
                      <a:r>
                        <a:rPr lang="en-GB" sz="1000" dirty="0" smtClean="0">
                          <a:effectLst/>
                        </a:rPr>
                        <a:t>to complete screening </a:t>
                      </a:r>
                      <a:endParaRPr lang="en-GB" sz="1000" dirty="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dirty="0">
                          <a:effectLst/>
                        </a:rPr>
                        <a:t>Yes?</a:t>
                      </a:r>
                      <a:endParaRPr lang="en-GB" sz="1000" dirty="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dirty="0">
                          <a:effectLst/>
                        </a:rPr>
                        <a:t> </a:t>
                      </a:r>
                      <a:endParaRPr lang="en-GB" sz="1000" dirty="0">
                        <a:effectLst/>
                        <a:latin typeface="Calibri" panose="020F0502020204030204" pitchFamily="34" charset="0"/>
                        <a:ea typeface="Calibri" panose="020F0502020204030204" pitchFamily="34" charset="0"/>
                        <a:cs typeface="Raavi"/>
                      </a:endParaRPr>
                    </a:p>
                  </a:txBody>
                  <a:tcPr marL="42654" marR="42654" marT="0" marB="0"/>
                </a:tc>
                <a:tc>
                  <a:txBody>
                    <a:bodyPr/>
                    <a:lstStyle/>
                    <a:p>
                      <a:pPr marL="342900" lvl="0" indent="-342900">
                        <a:lnSpc>
                          <a:spcPct val="107000"/>
                        </a:lnSpc>
                        <a:spcAft>
                          <a:spcPts val="0"/>
                        </a:spcAft>
                        <a:buFont typeface="Calibri" panose="020F0502020204030204" pitchFamily="34" charset="0"/>
                        <a:buChar char="-"/>
                      </a:pPr>
                      <a:r>
                        <a:rPr lang="en-GB" sz="1000">
                          <a:effectLst/>
                        </a:rPr>
                        <a:t>Study team contacts</a:t>
                      </a:r>
                    </a:p>
                    <a:p>
                      <a:pPr marL="342900" lvl="0" indent="-342900">
                        <a:lnSpc>
                          <a:spcPct val="107000"/>
                        </a:lnSpc>
                        <a:spcAft>
                          <a:spcPts val="0"/>
                        </a:spcAft>
                        <a:buFont typeface="Calibri" panose="020F0502020204030204" pitchFamily="34" charset="0"/>
                        <a:buChar char="-"/>
                      </a:pPr>
                      <a:r>
                        <a:rPr lang="en-GB" sz="1000">
                          <a:effectLst/>
                        </a:rPr>
                        <a:t>Eligibility criteria</a:t>
                      </a:r>
                    </a:p>
                    <a:p>
                      <a:pPr marL="342900" lvl="0" indent="-342900">
                        <a:lnSpc>
                          <a:spcPct val="107000"/>
                        </a:lnSpc>
                        <a:spcAft>
                          <a:spcPts val="0"/>
                        </a:spcAft>
                        <a:buFont typeface="Calibri" panose="020F0502020204030204" pitchFamily="34" charset="0"/>
                        <a:buChar char="-"/>
                      </a:pPr>
                      <a:r>
                        <a:rPr lang="en-GB" sz="1000">
                          <a:effectLst/>
                        </a:rPr>
                        <a:t>Database training</a:t>
                      </a:r>
                    </a:p>
                    <a:p>
                      <a:pPr marL="342900" lvl="0" indent="-342900">
                        <a:lnSpc>
                          <a:spcPct val="107000"/>
                        </a:lnSpc>
                        <a:spcAft>
                          <a:spcPts val="0"/>
                        </a:spcAft>
                        <a:buFont typeface="Calibri" panose="020F0502020204030204" pitchFamily="34" charset="0"/>
                        <a:buChar char="-"/>
                      </a:pPr>
                      <a:r>
                        <a:rPr lang="en-GB" sz="1000">
                          <a:effectLst/>
                        </a:rPr>
                        <a:t>Targeted GCP</a:t>
                      </a:r>
                      <a:endParaRPr lang="en-GB" sz="1000">
                        <a:effectLst/>
                        <a:latin typeface="Calibri" panose="020F0502020204030204" pitchFamily="34" charset="0"/>
                        <a:ea typeface="Calibri" panose="020F0502020204030204" pitchFamily="34" charset="0"/>
                        <a:cs typeface="Raavi"/>
                      </a:endParaRPr>
                    </a:p>
                  </a:txBody>
                  <a:tcPr marL="42654" marR="42654" marT="0" marB="0"/>
                </a:tc>
                <a:extLst>
                  <a:ext uri="{0D108BD9-81ED-4DB2-BD59-A6C34878D82A}">
                    <a16:rowId xmlns:a16="http://schemas.microsoft.com/office/drawing/2014/main" val="3390109125"/>
                  </a:ext>
                </a:extLst>
              </a:tr>
              <a:tr h="1338873">
                <a:tc>
                  <a:txBody>
                    <a:bodyPr/>
                    <a:lstStyle/>
                    <a:p>
                      <a:pPr>
                        <a:lnSpc>
                          <a:spcPct val="107000"/>
                        </a:lnSpc>
                        <a:spcAft>
                          <a:spcPts val="0"/>
                        </a:spcAft>
                      </a:pPr>
                      <a:r>
                        <a:rPr lang="en-GB" sz="1000" dirty="0">
                          <a:effectLst/>
                        </a:rPr>
                        <a:t>Assessing and confirming eligibility</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dirty="0">
                          <a:effectLst/>
                        </a:rPr>
                        <a:t>Must be a medically-qualified doctor. Ideally this individual should sign the Screening and Eligibility From to confirm eligibility prior to the patient being enrolled. If this is not possible, the CRF should be signed as soon as possible after the patient has been enrolled.  </a:t>
                      </a:r>
                      <a:endParaRPr lang="en-GB" sz="1000" dirty="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dirty="0">
                          <a:effectLst/>
                        </a:rPr>
                        <a:t>Do not need to list individuals on the delegation log, but someone with overall responsibility on ICU should sign the delegation log</a:t>
                      </a:r>
                      <a:endParaRPr lang="en-GB" sz="1000" dirty="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dirty="0">
                          <a:effectLst/>
                        </a:rPr>
                        <a:t> </a:t>
                      </a:r>
                      <a:endParaRPr lang="en-GB" sz="1000" dirty="0">
                        <a:effectLst/>
                        <a:latin typeface="Calibri" panose="020F0502020204030204" pitchFamily="34" charset="0"/>
                        <a:ea typeface="Calibri" panose="020F0502020204030204" pitchFamily="34" charset="0"/>
                        <a:cs typeface="Raavi"/>
                      </a:endParaRPr>
                    </a:p>
                  </a:txBody>
                  <a:tcPr marL="42654" marR="42654" marT="0" marB="0"/>
                </a:tc>
                <a:tc>
                  <a:txBody>
                    <a:bodyPr/>
                    <a:lstStyle/>
                    <a:p>
                      <a:pPr marL="342900" lvl="0" indent="-342900">
                        <a:lnSpc>
                          <a:spcPct val="107000"/>
                        </a:lnSpc>
                        <a:spcAft>
                          <a:spcPts val="0"/>
                        </a:spcAft>
                        <a:buFont typeface="Calibri" panose="020F0502020204030204" pitchFamily="34" charset="0"/>
                        <a:buChar char="-"/>
                      </a:pPr>
                      <a:r>
                        <a:rPr lang="en-GB" sz="1000">
                          <a:effectLst/>
                        </a:rPr>
                        <a:t>SAE reporting</a:t>
                      </a:r>
                    </a:p>
                    <a:p>
                      <a:pPr marL="342900" lvl="0" indent="-342900">
                        <a:lnSpc>
                          <a:spcPct val="107000"/>
                        </a:lnSpc>
                        <a:spcAft>
                          <a:spcPts val="0"/>
                        </a:spcAft>
                        <a:buFont typeface="Calibri" panose="020F0502020204030204" pitchFamily="34" charset="0"/>
                        <a:buChar char="-"/>
                      </a:pPr>
                      <a:r>
                        <a:rPr lang="en-GB" sz="1000">
                          <a:effectLst/>
                        </a:rPr>
                        <a:t>Study team contacts</a:t>
                      </a:r>
                    </a:p>
                    <a:p>
                      <a:pPr marL="342900" lvl="0" indent="-342900">
                        <a:lnSpc>
                          <a:spcPct val="107000"/>
                        </a:lnSpc>
                        <a:spcAft>
                          <a:spcPts val="0"/>
                        </a:spcAft>
                        <a:buFont typeface="Calibri" panose="020F0502020204030204" pitchFamily="34" charset="0"/>
                        <a:buChar char="-"/>
                      </a:pPr>
                      <a:r>
                        <a:rPr lang="en-GB" sz="1000">
                          <a:effectLst/>
                        </a:rPr>
                        <a:t>Eligibility criteria</a:t>
                      </a:r>
                    </a:p>
                    <a:p>
                      <a:pPr marL="342900" lvl="0" indent="-342900">
                        <a:lnSpc>
                          <a:spcPct val="107000"/>
                        </a:lnSpc>
                        <a:spcAft>
                          <a:spcPts val="0"/>
                        </a:spcAft>
                        <a:buFont typeface="Calibri" panose="020F0502020204030204" pitchFamily="34" charset="0"/>
                        <a:buChar char="-"/>
                      </a:pPr>
                      <a:r>
                        <a:rPr lang="en-GB" sz="1000">
                          <a:effectLst/>
                        </a:rPr>
                        <a:t>Targeted GCP</a:t>
                      </a:r>
                      <a:endParaRPr lang="en-GB" sz="1000">
                        <a:effectLst/>
                        <a:latin typeface="Calibri" panose="020F0502020204030204" pitchFamily="34" charset="0"/>
                        <a:ea typeface="Calibri" panose="020F0502020204030204" pitchFamily="34" charset="0"/>
                        <a:cs typeface="Raavi"/>
                      </a:endParaRPr>
                    </a:p>
                  </a:txBody>
                  <a:tcPr marL="42654" marR="42654" marT="0" marB="0"/>
                </a:tc>
                <a:extLst>
                  <a:ext uri="{0D108BD9-81ED-4DB2-BD59-A6C34878D82A}">
                    <a16:rowId xmlns:a16="http://schemas.microsoft.com/office/drawing/2014/main" val="1439163783"/>
                  </a:ext>
                </a:extLst>
              </a:tr>
              <a:tr h="781009">
                <a:tc>
                  <a:txBody>
                    <a:bodyPr/>
                    <a:lstStyle/>
                    <a:p>
                      <a:pPr>
                        <a:lnSpc>
                          <a:spcPct val="107000"/>
                        </a:lnSpc>
                        <a:spcAft>
                          <a:spcPts val="0"/>
                        </a:spcAft>
                      </a:pPr>
                      <a:r>
                        <a:rPr lang="en-GB" sz="1000" dirty="0">
                          <a:effectLst/>
                        </a:rPr>
                        <a:t>Prescribe IMP</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a:effectLst/>
                        </a:rPr>
                        <a:t>Anyone who would usually prescribe mannitol/hypertonic saline</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a:effectLst/>
                        </a:rPr>
                        <a:t>Do not need to list individuals on the delegation log, but someone with overall responsibility on ICU should sign the delegation log</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a:effectLst/>
                        </a:rPr>
                        <a:t> </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marL="342900" lvl="0" indent="-342900">
                        <a:lnSpc>
                          <a:spcPct val="107000"/>
                        </a:lnSpc>
                        <a:spcAft>
                          <a:spcPts val="0"/>
                        </a:spcAft>
                        <a:buFont typeface="Calibri" panose="020F0502020204030204" pitchFamily="34" charset="0"/>
                        <a:buChar char="-"/>
                      </a:pPr>
                      <a:r>
                        <a:rPr lang="en-GB" sz="1000" dirty="0">
                          <a:effectLst/>
                        </a:rPr>
                        <a:t>SAE reporting</a:t>
                      </a:r>
                    </a:p>
                    <a:p>
                      <a:pPr marL="342900" lvl="0" indent="-342900">
                        <a:lnSpc>
                          <a:spcPct val="107000"/>
                        </a:lnSpc>
                        <a:spcAft>
                          <a:spcPts val="0"/>
                        </a:spcAft>
                        <a:buFont typeface="Calibri" panose="020F0502020204030204" pitchFamily="34" charset="0"/>
                        <a:buChar char="-"/>
                      </a:pPr>
                      <a:r>
                        <a:rPr lang="en-GB" sz="1000" dirty="0">
                          <a:effectLst/>
                        </a:rPr>
                        <a:t>Study team contacts</a:t>
                      </a:r>
                    </a:p>
                    <a:p>
                      <a:pPr marL="342900" lvl="0" indent="-342900">
                        <a:lnSpc>
                          <a:spcPct val="107000"/>
                        </a:lnSpc>
                        <a:spcAft>
                          <a:spcPts val="0"/>
                        </a:spcAft>
                        <a:buFont typeface="Calibri" panose="020F0502020204030204" pitchFamily="34" charset="0"/>
                        <a:buChar char="-"/>
                      </a:pPr>
                      <a:r>
                        <a:rPr lang="en-GB" sz="1000" dirty="0">
                          <a:effectLst/>
                        </a:rPr>
                        <a:t>Eligibility criteria</a:t>
                      </a:r>
                    </a:p>
                    <a:p>
                      <a:pPr marL="342900" lvl="0" indent="-342900">
                        <a:lnSpc>
                          <a:spcPct val="107000"/>
                        </a:lnSpc>
                        <a:spcAft>
                          <a:spcPts val="0"/>
                        </a:spcAft>
                        <a:buFont typeface="Calibri" panose="020F0502020204030204" pitchFamily="34" charset="0"/>
                        <a:buChar char="-"/>
                      </a:pPr>
                      <a:r>
                        <a:rPr lang="en-GB" sz="1000" dirty="0">
                          <a:effectLst/>
                        </a:rPr>
                        <a:t>Protocol dosing</a:t>
                      </a:r>
                    </a:p>
                    <a:p>
                      <a:pPr marL="342900" lvl="0" indent="-342900">
                        <a:lnSpc>
                          <a:spcPct val="107000"/>
                        </a:lnSpc>
                        <a:spcAft>
                          <a:spcPts val="0"/>
                        </a:spcAft>
                        <a:buFont typeface="Calibri" panose="020F0502020204030204" pitchFamily="34" charset="0"/>
                        <a:buChar char="-"/>
                      </a:pPr>
                      <a:r>
                        <a:rPr lang="en-GB" sz="1000" dirty="0">
                          <a:effectLst/>
                        </a:rPr>
                        <a:t>Targeted GCP</a:t>
                      </a:r>
                      <a:endParaRPr lang="en-GB" sz="1000" dirty="0">
                        <a:effectLst/>
                        <a:latin typeface="Calibri" panose="020F0502020204030204" pitchFamily="34" charset="0"/>
                        <a:ea typeface="Calibri" panose="020F0502020204030204" pitchFamily="34" charset="0"/>
                        <a:cs typeface="Raavi"/>
                      </a:endParaRPr>
                    </a:p>
                  </a:txBody>
                  <a:tcPr marL="42654" marR="42654" marT="0" marB="0"/>
                </a:tc>
                <a:extLst>
                  <a:ext uri="{0D108BD9-81ED-4DB2-BD59-A6C34878D82A}">
                    <a16:rowId xmlns:a16="http://schemas.microsoft.com/office/drawing/2014/main" val="3493743982"/>
                  </a:ext>
                </a:extLst>
              </a:tr>
              <a:tr h="781009">
                <a:tc>
                  <a:txBody>
                    <a:bodyPr/>
                    <a:lstStyle/>
                    <a:p>
                      <a:pPr>
                        <a:lnSpc>
                          <a:spcPct val="107000"/>
                        </a:lnSpc>
                        <a:spcAft>
                          <a:spcPts val="0"/>
                        </a:spcAft>
                      </a:pPr>
                      <a:r>
                        <a:rPr lang="en-GB" sz="1000" dirty="0">
                          <a:effectLst/>
                        </a:rPr>
                        <a:t>Administer IMP</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a:effectLst/>
                        </a:rPr>
                        <a:t>Anyone who would usually administer mannitol/hypertonic saline</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a:effectLst/>
                        </a:rPr>
                        <a:t>Do not need to list individuals on the delegation log, but someone with overall responsibility on ICU should sign the delegation log</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marL="200025">
                        <a:lnSpc>
                          <a:spcPct val="107000"/>
                        </a:lnSpc>
                        <a:spcAft>
                          <a:spcPts val="0"/>
                        </a:spcAft>
                      </a:pPr>
                      <a:r>
                        <a:rPr lang="en-GB" sz="1000">
                          <a:effectLst/>
                        </a:rPr>
                        <a:t> </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marL="342900" lvl="0" indent="-342900">
                        <a:lnSpc>
                          <a:spcPct val="107000"/>
                        </a:lnSpc>
                        <a:spcAft>
                          <a:spcPts val="0"/>
                        </a:spcAft>
                        <a:buFont typeface="Calibri" panose="020F0502020204030204" pitchFamily="34" charset="0"/>
                        <a:buChar char="-"/>
                      </a:pPr>
                      <a:r>
                        <a:rPr lang="en-GB" sz="1000" dirty="0">
                          <a:effectLst/>
                        </a:rPr>
                        <a:t>SAE reporting</a:t>
                      </a:r>
                    </a:p>
                    <a:p>
                      <a:pPr marL="342900" lvl="0" indent="-342900">
                        <a:lnSpc>
                          <a:spcPct val="107000"/>
                        </a:lnSpc>
                        <a:spcAft>
                          <a:spcPts val="0"/>
                        </a:spcAft>
                        <a:buFont typeface="Calibri" panose="020F0502020204030204" pitchFamily="34" charset="0"/>
                        <a:buChar char="-"/>
                      </a:pPr>
                      <a:r>
                        <a:rPr lang="en-GB" sz="1000" dirty="0">
                          <a:effectLst/>
                        </a:rPr>
                        <a:t>Study team contacts</a:t>
                      </a:r>
                    </a:p>
                    <a:p>
                      <a:pPr marL="342900" lvl="0" indent="-342900">
                        <a:lnSpc>
                          <a:spcPct val="107000"/>
                        </a:lnSpc>
                        <a:spcAft>
                          <a:spcPts val="0"/>
                        </a:spcAft>
                        <a:buFont typeface="Calibri" panose="020F0502020204030204" pitchFamily="34" charset="0"/>
                        <a:buChar char="-"/>
                      </a:pPr>
                      <a:r>
                        <a:rPr lang="en-GB" sz="1000" dirty="0">
                          <a:effectLst/>
                        </a:rPr>
                        <a:t>Eligibility criteria</a:t>
                      </a:r>
                    </a:p>
                    <a:p>
                      <a:pPr marL="342900" lvl="0" indent="-342900">
                        <a:lnSpc>
                          <a:spcPct val="107000"/>
                        </a:lnSpc>
                        <a:spcAft>
                          <a:spcPts val="0"/>
                        </a:spcAft>
                        <a:buFont typeface="Calibri" panose="020F0502020204030204" pitchFamily="34" charset="0"/>
                        <a:buChar char="-"/>
                      </a:pPr>
                      <a:r>
                        <a:rPr lang="en-GB" sz="1000" dirty="0">
                          <a:effectLst/>
                        </a:rPr>
                        <a:t>Protocol dosing</a:t>
                      </a:r>
                    </a:p>
                    <a:p>
                      <a:pPr marL="342900" lvl="0" indent="-342900">
                        <a:lnSpc>
                          <a:spcPct val="107000"/>
                        </a:lnSpc>
                        <a:spcAft>
                          <a:spcPts val="0"/>
                        </a:spcAft>
                        <a:buFont typeface="Calibri" panose="020F0502020204030204" pitchFamily="34" charset="0"/>
                        <a:buChar char="-"/>
                      </a:pPr>
                      <a:r>
                        <a:rPr lang="en-GB" sz="1000" dirty="0">
                          <a:effectLst/>
                        </a:rPr>
                        <a:t>Targeted GCP</a:t>
                      </a:r>
                      <a:endParaRPr lang="en-GB" sz="1000" dirty="0">
                        <a:effectLst/>
                        <a:latin typeface="Calibri" panose="020F0502020204030204" pitchFamily="34" charset="0"/>
                        <a:ea typeface="Calibri" panose="020F0502020204030204" pitchFamily="34" charset="0"/>
                        <a:cs typeface="Raavi"/>
                      </a:endParaRPr>
                    </a:p>
                  </a:txBody>
                  <a:tcPr marL="42654" marR="42654" marT="0" marB="0"/>
                </a:tc>
                <a:extLst>
                  <a:ext uri="{0D108BD9-81ED-4DB2-BD59-A6C34878D82A}">
                    <a16:rowId xmlns:a16="http://schemas.microsoft.com/office/drawing/2014/main" val="3941656568"/>
                  </a:ext>
                </a:extLst>
              </a:tr>
              <a:tr h="334719">
                <a:tc>
                  <a:txBody>
                    <a:bodyPr/>
                    <a:lstStyle/>
                    <a:p>
                      <a:pPr>
                        <a:lnSpc>
                          <a:spcPct val="107000"/>
                        </a:lnSpc>
                        <a:spcAft>
                          <a:spcPts val="0"/>
                        </a:spcAft>
                      </a:pPr>
                      <a:r>
                        <a:rPr lang="en-GB" sz="1000" dirty="0">
                          <a:effectLst/>
                        </a:rPr>
                        <a:t>Informed consent</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a:effectLst/>
                        </a:rPr>
                        <a:t>Doctor or research nurse (if permitted by Trust policy)</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a:effectLst/>
                        </a:rPr>
                        <a:t>Yes</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a:effectLst/>
                        </a:rPr>
                        <a:t>Yes</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dirty="0">
                          <a:effectLst/>
                        </a:rPr>
                        <a:t>Full protocol training</a:t>
                      </a:r>
                    </a:p>
                    <a:p>
                      <a:pPr>
                        <a:lnSpc>
                          <a:spcPct val="107000"/>
                        </a:lnSpc>
                        <a:spcAft>
                          <a:spcPts val="0"/>
                        </a:spcAft>
                      </a:pPr>
                      <a:r>
                        <a:rPr lang="en-GB" sz="1000" dirty="0">
                          <a:effectLst/>
                        </a:rPr>
                        <a:t>Full GCP training</a:t>
                      </a:r>
                      <a:endParaRPr lang="en-GB" sz="1000" dirty="0">
                        <a:effectLst/>
                        <a:latin typeface="Calibri" panose="020F0502020204030204" pitchFamily="34" charset="0"/>
                        <a:ea typeface="Calibri" panose="020F0502020204030204" pitchFamily="34" charset="0"/>
                        <a:cs typeface="Raavi"/>
                      </a:endParaRPr>
                    </a:p>
                  </a:txBody>
                  <a:tcPr marL="42654" marR="42654" marT="0" marB="0"/>
                </a:tc>
                <a:extLst>
                  <a:ext uri="{0D108BD9-81ED-4DB2-BD59-A6C34878D82A}">
                    <a16:rowId xmlns:a16="http://schemas.microsoft.com/office/drawing/2014/main" val="1748145449"/>
                  </a:ext>
                </a:extLst>
              </a:tr>
              <a:tr h="223145">
                <a:tc>
                  <a:txBody>
                    <a:bodyPr/>
                    <a:lstStyle/>
                    <a:p>
                      <a:pPr>
                        <a:lnSpc>
                          <a:spcPct val="107000"/>
                        </a:lnSpc>
                        <a:spcAft>
                          <a:spcPts val="0"/>
                        </a:spcAft>
                      </a:pPr>
                      <a:r>
                        <a:rPr lang="en-GB" sz="1000" dirty="0">
                          <a:effectLst/>
                        </a:rPr>
                        <a:t>Data collection</a:t>
                      </a:r>
                      <a:endParaRPr lang="en-GB" sz="1000" dirty="0">
                        <a:effectLst/>
                        <a:latin typeface="Calibri" panose="020F0502020204030204" pitchFamily="34" charset="0"/>
                        <a:ea typeface="Calibri" panose="020F0502020204030204" pitchFamily="34" charset="0"/>
                        <a:cs typeface="Raavi"/>
                      </a:endParaRPr>
                    </a:p>
                  </a:txBody>
                  <a:tcPr marL="42654" marR="42654" marT="0" marB="0">
                    <a:solidFill>
                      <a:schemeClr val="accent1">
                        <a:lumMod val="20000"/>
                        <a:lumOff val="80000"/>
                      </a:schemeClr>
                    </a:solidFill>
                  </a:tcPr>
                </a:tc>
                <a:tc>
                  <a:txBody>
                    <a:bodyPr/>
                    <a:lstStyle/>
                    <a:p>
                      <a:pPr>
                        <a:lnSpc>
                          <a:spcPct val="107000"/>
                        </a:lnSpc>
                        <a:spcAft>
                          <a:spcPts val="0"/>
                        </a:spcAft>
                      </a:pPr>
                      <a:r>
                        <a:rPr lang="en-GB" sz="1000" dirty="0">
                          <a:effectLst/>
                        </a:rPr>
                        <a:t> </a:t>
                      </a:r>
                      <a:r>
                        <a:rPr lang="en-GB" sz="1000" dirty="0" smtClean="0">
                          <a:effectLst/>
                        </a:rPr>
                        <a:t>Anyone</a:t>
                      </a:r>
                      <a:r>
                        <a:rPr lang="en-GB" sz="1000" baseline="0" dirty="0" smtClean="0">
                          <a:effectLst/>
                        </a:rPr>
                        <a:t> who has been trained on trial data collection</a:t>
                      </a:r>
                      <a:endParaRPr lang="en-GB" sz="1000" dirty="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a:effectLst/>
                        </a:rPr>
                        <a:t>Yes</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a:effectLst/>
                        </a:rPr>
                        <a:t>Yes</a:t>
                      </a:r>
                      <a:endParaRPr lang="en-GB" sz="1000">
                        <a:effectLst/>
                        <a:latin typeface="Calibri" panose="020F0502020204030204" pitchFamily="34" charset="0"/>
                        <a:ea typeface="Calibri" panose="020F0502020204030204" pitchFamily="34" charset="0"/>
                        <a:cs typeface="Raavi"/>
                      </a:endParaRPr>
                    </a:p>
                  </a:txBody>
                  <a:tcPr marL="42654" marR="42654" marT="0" marB="0"/>
                </a:tc>
                <a:tc>
                  <a:txBody>
                    <a:bodyPr/>
                    <a:lstStyle/>
                    <a:p>
                      <a:pPr>
                        <a:lnSpc>
                          <a:spcPct val="107000"/>
                        </a:lnSpc>
                        <a:spcAft>
                          <a:spcPts val="0"/>
                        </a:spcAft>
                      </a:pPr>
                      <a:r>
                        <a:rPr lang="en-GB" sz="1000" dirty="0">
                          <a:effectLst/>
                        </a:rPr>
                        <a:t>Full protocol training</a:t>
                      </a:r>
                    </a:p>
                    <a:p>
                      <a:pPr>
                        <a:lnSpc>
                          <a:spcPct val="107000"/>
                        </a:lnSpc>
                        <a:spcAft>
                          <a:spcPts val="0"/>
                        </a:spcAft>
                      </a:pPr>
                      <a:r>
                        <a:rPr lang="en-GB" sz="1000" dirty="0">
                          <a:effectLst/>
                        </a:rPr>
                        <a:t>Full GCP training</a:t>
                      </a:r>
                      <a:endParaRPr lang="en-GB" sz="1000" dirty="0">
                        <a:effectLst/>
                        <a:latin typeface="Calibri" panose="020F0502020204030204" pitchFamily="34" charset="0"/>
                        <a:ea typeface="Calibri" panose="020F0502020204030204" pitchFamily="34" charset="0"/>
                        <a:cs typeface="Raavi"/>
                      </a:endParaRPr>
                    </a:p>
                  </a:txBody>
                  <a:tcPr marL="42654" marR="42654" marT="0" marB="0"/>
                </a:tc>
                <a:extLst>
                  <a:ext uri="{0D108BD9-81ED-4DB2-BD59-A6C34878D82A}">
                    <a16:rowId xmlns:a16="http://schemas.microsoft.com/office/drawing/2014/main" val="879200068"/>
                  </a:ext>
                </a:extLst>
              </a:tr>
            </a:tbl>
          </a:graphicData>
        </a:graphic>
      </p:graphicFrame>
      <p:sp>
        <p:nvSpPr>
          <p:cNvPr id="6" name="TextBox 5"/>
          <p:cNvSpPr txBox="1"/>
          <p:nvPr/>
        </p:nvSpPr>
        <p:spPr>
          <a:xfrm>
            <a:off x="8176846" y="6439678"/>
            <a:ext cx="967154" cy="369332"/>
          </a:xfrm>
          <a:prstGeom prst="rect">
            <a:avLst/>
          </a:prstGeom>
          <a:solidFill>
            <a:schemeClr val="bg1"/>
          </a:solidFill>
          <a:effectLst>
            <a:softEdge rad="63500"/>
          </a:effectLst>
        </p:spPr>
        <p:txBody>
          <a:bodyPr wrap="square" rtlCol="0">
            <a:spAutoFit/>
          </a:bodyPr>
          <a:lstStyle/>
          <a:p>
            <a:r>
              <a:rPr lang="en-GB" dirty="0" smtClean="0"/>
              <a:t>Slide 41</a:t>
            </a:r>
            <a:endParaRPr lang="en-GB" dirty="0"/>
          </a:p>
        </p:txBody>
      </p:sp>
    </p:spTree>
    <p:extLst>
      <p:ext uri="{BB962C8B-B14F-4D97-AF65-F5344CB8AC3E}">
        <p14:creationId xmlns:p14="http://schemas.microsoft.com/office/powerpoint/2010/main" val="4607074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7010970" cy="648816"/>
          </a:xfrm>
        </p:spPr>
        <p:txBody>
          <a:bodyPr/>
          <a:lstStyle/>
          <a:p>
            <a:r>
              <a:rPr lang="en-US" dirty="0" smtClean="0"/>
              <a:t>Training and Delegation log sign-off</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 name="TextBox 1"/>
          <p:cNvSpPr txBox="1"/>
          <p:nvPr/>
        </p:nvSpPr>
        <p:spPr>
          <a:xfrm>
            <a:off x="483593" y="1642233"/>
            <a:ext cx="6201508" cy="369332"/>
          </a:xfrm>
          <a:prstGeom prst="rect">
            <a:avLst/>
          </a:prstGeom>
          <a:noFill/>
        </p:spPr>
        <p:txBody>
          <a:bodyPr wrap="square" rtlCol="0">
            <a:spAutoFit/>
          </a:bodyPr>
          <a:lstStyle/>
          <a:p>
            <a:r>
              <a:rPr lang="en-GB" dirty="0" smtClean="0"/>
              <a:t>Procedures for new staff, how to deal with amendments - TBC</a:t>
            </a:r>
            <a:endParaRPr lang="en-GB" dirty="0"/>
          </a:p>
        </p:txBody>
      </p:sp>
      <p:sp>
        <p:nvSpPr>
          <p:cNvPr id="6" name="TextBox 5"/>
          <p:cNvSpPr txBox="1"/>
          <p:nvPr/>
        </p:nvSpPr>
        <p:spPr>
          <a:xfrm>
            <a:off x="8176846" y="6439678"/>
            <a:ext cx="967154" cy="369332"/>
          </a:xfrm>
          <a:prstGeom prst="rect">
            <a:avLst/>
          </a:prstGeom>
          <a:noFill/>
        </p:spPr>
        <p:txBody>
          <a:bodyPr wrap="square" rtlCol="0">
            <a:spAutoFit/>
          </a:bodyPr>
          <a:lstStyle/>
          <a:p>
            <a:r>
              <a:rPr lang="en-GB" dirty="0" smtClean="0"/>
              <a:t>Slide 42</a:t>
            </a:r>
            <a:endParaRPr lang="en-GB" dirty="0"/>
          </a:p>
        </p:txBody>
      </p:sp>
    </p:spTree>
    <p:extLst>
      <p:ext uri="{BB962C8B-B14F-4D97-AF65-F5344CB8AC3E}">
        <p14:creationId xmlns:p14="http://schemas.microsoft.com/office/powerpoint/2010/main" val="39129988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5001" y="55729"/>
            <a:ext cx="6719713" cy="648816"/>
          </a:xfrm>
        </p:spPr>
        <p:txBody>
          <a:bodyPr/>
          <a:lstStyle/>
          <a:p>
            <a:r>
              <a:rPr lang="en-US" dirty="0" smtClean="0"/>
              <a:t>Available tools</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28" name="TextBox 27"/>
          <p:cNvSpPr txBox="1"/>
          <p:nvPr/>
        </p:nvSpPr>
        <p:spPr>
          <a:xfrm>
            <a:off x="6304185" y="2211224"/>
            <a:ext cx="2992135" cy="2585323"/>
          </a:xfrm>
          <a:prstGeom prst="rect">
            <a:avLst/>
          </a:prstGeom>
          <a:noFill/>
        </p:spPr>
        <p:txBody>
          <a:bodyPr wrap="square" rtlCol="0">
            <a:spAutoFit/>
          </a:bodyPr>
          <a:lstStyle/>
          <a:p>
            <a:pPr algn="ctr"/>
            <a:r>
              <a:rPr lang="en-GB" dirty="0" smtClean="0"/>
              <a:t>Pocket sized/A4 aide memoires available from WCTU:</a:t>
            </a:r>
          </a:p>
          <a:p>
            <a:pPr marL="285750" indent="-285750">
              <a:buFont typeface="Arial" panose="020B0604020202020204" pitchFamily="34" charset="0"/>
              <a:buChar char="•"/>
            </a:pPr>
            <a:r>
              <a:rPr lang="en-GB" dirty="0" smtClean="0"/>
              <a:t>Eligibility criteria</a:t>
            </a:r>
          </a:p>
          <a:p>
            <a:pPr marL="285750" indent="-285750">
              <a:buFont typeface="Arial" panose="020B0604020202020204" pitchFamily="34" charset="0"/>
              <a:buChar char="•"/>
            </a:pPr>
            <a:r>
              <a:rPr lang="en-GB" dirty="0" smtClean="0"/>
              <a:t>Dosing conversion</a:t>
            </a:r>
          </a:p>
          <a:p>
            <a:pPr marL="285750" indent="-285750">
              <a:buFont typeface="Arial" panose="020B0604020202020204" pitchFamily="34" charset="0"/>
              <a:buChar char="•"/>
            </a:pPr>
            <a:r>
              <a:rPr lang="en-GB" dirty="0" smtClean="0"/>
              <a:t>SAE process</a:t>
            </a:r>
          </a:p>
          <a:p>
            <a:pPr marL="285750" indent="-285750">
              <a:buFont typeface="Arial" panose="020B0604020202020204" pitchFamily="34" charset="0"/>
              <a:buChar char="•"/>
            </a:pPr>
            <a:r>
              <a:rPr lang="en-GB" dirty="0" smtClean="0"/>
              <a:t>Consent process</a:t>
            </a:r>
          </a:p>
          <a:p>
            <a:pPr marL="285750" indent="-285750">
              <a:buFont typeface="Arial" panose="020B0604020202020204" pitchFamily="34" charset="0"/>
              <a:buChar char="•"/>
            </a:pPr>
            <a:r>
              <a:rPr lang="en-GB" dirty="0" smtClean="0"/>
              <a:t>Treatment intervention flowchart</a:t>
            </a:r>
            <a:endParaRPr lang="en-GB" dirty="0"/>
          </a:p>
        </p:txBody>
      </p:sp>
      <p:sp>
        <p:nvSpPr>
          <p:cNvPr id="33" name="TextBox 32"/>
          <p:cNvSpPr txBox="1"/>
          <p:nvPr/>
        </p:nvSpPr>
        <p:spPr>
          <a:xfrm>
            <a:off x="8176846" y="6439678"/>
            <a:ext cx="967154" cy="369332"/>
          </a:xfrm>
          <a:prstGeom prst="rect">
            <a:avLst/>
          </a:prstGeom>
          <a:noFill/>
        </p:spPr>
        <p:txBody>
          <a:bodyPr wrap="square" rtlCol="0">
            <a:spAutoFit/>
          </a:bodyPr>
          <a:lstStyle/>
          <a:p>
            <a:r>
              <a:rPr lang="en-GB" dirty="0" smtClean="0"/>
              <a:t>Slide 43</a:t>
            </a:r>
            <a:endParaRPr lang="en-GB" dirty="0"/>
          </a:p>
        </p:txBody>
      </p:sp>
      <p:pic>
        <p:nvPicPr>
          <p:cNvPr id="3" name="Picture 2"/>
          <p:cNvPicPr>
            <a:picLocks noChangeAspect="1"/>
          </p:cNvPicPr>
          <p:nvPr/>
        </p:nvPicPr>
        <p:blipFill>
          <a:blip r:embed="rId4"/>
          <a:stretch>
            <a:fillRect/>
          </a:stretch>
        </p:blipFill>
        <p:spPr>
          <a:xfrm>
            <a:off x="2024220" y="2784084"/>
            <a:ext cx="2851432" cy="402492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 name="Picture 1"/>
          <p:cNvPicPr>
            <a:picLocks noChangeAspect="1"/>
          </p:cNvPicPr>
          <p:nvPr/>
        </p:nvPicPr>
        <p:blipFill>
          <a:blip r:embed="rId5"/>
          <a:stretch>
            <a:fillRect/>
          </a:stretch>
        </p:blipFill>
        <p:spPr>
          <a:xfrm rot="20872283">
            <a:off x="-324200" y="2986873"/>
            <a:ext cx="3806216" cy="269536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7" name="Picture 26"/>
          <p:cNvPicPr>
            <a:picLocks noChangeAspect="1"/>
          </p:cNvPicPr>
          <p:nvPr/>
        </p:nvPicPr>
        <p:blipFill>
          <a:blip r:embed="rId6"/>
          <a:stretch>
            <a:fillRect/>
          </a:stretch>
        </p:blipFill>
        <p:spPr>
          <a:xfrm rot="632462">
            <a:off x="2350148" y="585254"/>
            <a:ext cx="3136443" cy="287653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6" name="Picture 5"/>
          <p:cNvPicPr>
            <a:picLocks noChangeAspect="1"/>
          </p:cNvPicPr>
          <p:nvPr/>
        </p:nvPicPr>
        <p:blipFill>
          <a:blip r:embed="rId7"/>
          <a:stretch>
            <a:fillRect/>
          </a:stretch>
        </p:blipFill>
        <p:spPr>
          <a:xfrm rot="506025">
            <a:off x="3555169" y="2967747"/>
            <a:ext cx="2494280" cy="365760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pic>
        <p:nvPicPr>
          <p:cNvPr id="26" name="Picture 25"/>
          <p:cNvPicPr>
            <a:picLocks noChangeAspect="1"/>
          </p:cNvPicPr>
          <p:nvPr/>
        </p:nvPicPr>
        <p:blipFill>
          <a:blip r:embed="rId8"/>
          <a:stretch>
            <a:fillRect/>
          </a:stretch>
        </p:blipFill>
        <p:spPr>
          <a:xfrm>
            <a:off x="177532" y="325154"/>
            <a:ext cx="3194050" cy="291116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980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5428573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3270" y="721571"/>
            <a:ext cx="6719713" cy="648816"/>
          </a:xfrm>
        </p:spPr>
        <p:txBody>
          <a:bodyPr/>
          <a:lstStyle/>
          <a:p>
            <a:r>
              <a:rPr lang="en-US" dirty="0" smtClean="0"/>
              <a:t>Questions?</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2705" y="1529292"/>
            <a:ext cx="3742421" cy="4755300"/>
          </a:xfrm>
          <a:prstGeom prst="rect">
            <a:avLst/>
          </a:prstGeom>
        </p:spPr>
      </p:pic>
      <p:sp>
        <p:nvSpPr>
          <p:cNvPr id="7" name="TextBox 6"/>
          <p:cNvSpPr txBox="1"/>
          <p:nvPr/>
        </p:nvSpPr>
        <p:spPr>
          <a:xfrm>
            <a:off x="8176846" y="6439678"/>
            <a:ext cx="967154" cy="369332"/>
          </a:xfrm>
          <a:prstGeom prst="rect">
            <a:avLst/>
          </a:prstGeom>
          <a:noFill/>
        </p:spPr>
        <p:txBody>
          <a:bodyPr wrap="square" rtlCol="0">
            <a:spAutoFit/>
          </a:bodyPr>
          <a:lstStyle/>
          <a:p>
            <a:r>
              <a:rPr lang="en-GB" dirty="0" smtClean="0"/>
              <a:t>Slide 44</a:t>
            </a:r>
            <a:endParaRPr lang="en-GB" dirty="0"/>
          </a:p>
        </p:txBody>
      </p:sp>
    </p:spTree>
    <p:extLst>
      <p:ext uri="{BB962C8B-B14F-4D97-AF65-F5344CB8AC3E}">
        <p14:creationId xmlns:p14="http://schemas.microsoft.com/office/powerpoint/2010/main" val="386558546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5" name="Text Placeholder 2"/>
          <p:cNvSpPr>
            <a:spLocks noGrp="1"/>
          </p:cNvSpPr>
          <p:nvPr>
            <p:ph type="body" sz="quarter" idx="14"/>
          </p:nvPr>
        </p:nvSpPr>
        <p:spPr>
          <a:xfrm>
            <a:off x="395536" y="1814219"/>
            <a:ext cx="8352810" cy="4104456"/>
          </a:xfrm>
        </p:spPr>
        <p:txBody>
          <a:bodyPr/>
          <a:lstStyle/>
          <a:p>
            <a:pPr marL="457200" indent="-457200">
              <a:buFont typeface="Arial" panose="020B0604020202020204" pitchFamily="34" charset="0"/>
              <a:buChar char="•"/>
            </a:pPr>
            <a:r>
              <a:rPr lang="en-GB" sz="3200" dirty="0"/>
              <a:t>Bespoke online database </a:t>
            </a:r>
          </a:p>
          <a:p>
            <a:pPr marL="457200" indent="-457200">
              <a:buFont typeface="Arial" panose="020B0604020202020204" pitchFamily="34" charset="0"/>
              <a:buChar char="•"/>
            </a:pPr>
            <a:r>
              <a:rPr lang="en-GB" sz="3200" dirty="0"/>
              <a:t>User ID to be provided by email following ‘green light’ approval to begin recruitment. Password will be provided over the telephone</a:t>
            </a:r>
          </a:p>
          <a:p>
            <a:pPr marL="457200" indent="-457200">
              <a:buFont typeface="Arial" panose="020B0604020202020204" pitchFamily="34" charset="0"/>
              <a:buChar char="•"/>
            </a:pPr>
            <a:r>
              <a:rPr lang="en-GB" sz="3200" dirty="0"/>
              <a:t>Training version of database to be made available to sites to practice and gain familiarity of the system</a:t>
            </a:r>
          </a:p>
          <a:p>
            <a:pPr marL="457200" indent="-457200">
              <a:buFont typeface="Arial" panose="020B0604020202020204" pitchFamily="34" charset="0"/>
              <a:buChar char="•"/>
            </a:pPr>
            <a:r>
              <a:rPr lang="en-GB" sz="3200" dirty="0"/>
              <a:t>Optional whether paper CRF’s are used prior to entry.</a:t>
            </a:r>
            <a:endParaRPr lang="en-GB" sz="2800" dirty="0"/>
          </a:p>
        </p:txBody>
      </p:sp>
      <p:sp>
        <p:nvSpPr>
          <p:cNvPr id="4" name="TextBox 3"/>
          <p:cNvSpPr txBox="1"/>
          <p:nvPr/>
        </p:nvSpPr>
        <p:spPr>
          <a:xfrm>
            <a:off x="8176846" y="6439678"/>
            <a:ext cx="852854" cy="369332"/>
          </a:xfrm>
          <a:prstGeom prst="rect">
            <a:avLst/>
          </a:prstGeom>
          <a:noFill/>
        </p:spPr>
        <p:txBody>
          <a:bodyPr wrap="square" rtlCol="0">
            <a:spAutoFit/>
          </a:bodyPr>
          <a:lstStyle/>
          <a:p>
            <a:r>
              <a:rPr lang="en-GB" dirty="0" smtClean="0"/>
              <a:t>Slide X</a:t>
            </a:r>
            <a:endParaRPr lang="en-GB" dirty="0"/>
          </a:p>
        </p:txBody>
      </p:sp>
    </p:spTree>
    <p:extLst>
      <p:ext uri="{BB962C8B-B14F-4D97-AF65-F5344CB8AC3E}">
        <p14:creationId xmlns:p14="http://schemas.microsoft.com/office/powerpoint/2010/main" val="18185193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5462" y="800654"/>
            <a:ext cx="6192763" cy="648816"/>
          </a:xfrm>
        </p:spPr>
        <p:txBody>
          <a:bodyPr/>
          <a:lstStyle/>
          <a:p>
            <a:r>
              <a:rPr lang="en-GB" dirty="0" smtClean="0"/>
              <a:t>Data Collection</a:t>
            </a:r>
            <a:endParaRPr lang="en-GB" dirty="0"/>
          </a:p>
        </p:txBody>
      </p:sp>
      <p:sp>
        <p:nvSpPr>
          <p:cNvPr id="5" name="Text Placeholder 2"/>
          <p:cNvSpPr>
            <a:spLocks noGrp="1"/>
          </p:cNvSpPr>
          <p:nvPr>
            <p:ph type="body" sz="quarter" idx="14"/>
          </p:nvPr>
        </p:nvSpPr>
        <p:spPr>
          <a:xfrm>
            <a:off x="395536" y="1814219"/>
            <a:ext cx="8352810" cy="4104456"/>
          </a:xfrm>
        </p:spPr>
        <p:txBody>
          <a:bodyPr/>
          <a:lstStyle/>
          <a:p>
            <a:pPr marL="457200" indent="-457200">
              <a:buFont typeface="Arial" panose="020B0604020202020204" pitchFamily="34" charset="0"/>
              <a:buChar char="•"/>
            </a:pPr>
            <a:r>
              <a:rPr lang="en-GB" sz="3200" dirty="0" smtClean="0"/>
              <a:t>Timelines, format, querying, database access, self-evident corrections</a:t>
            </a:r>
          </a:p>
          <a:p>
            <a:pPr marL="457200" indent="-457200">
              <a:buFont typeface="Arial" panose="020B0604020202020204" pitchFamily="34" charset="0"/>
              <a:buChar char="•"/>
            </a:pPr>
            <a:r>
              <a:rPr lang="en-GB" sz="3200" dirty="0" smtClean="0"/>
              <a:t>What must be detailed in source data</a:t>
            </a:r>
          </a:p>
          <a:p>
            <a:pPr marL="457200" indent="-457200">
              <a:buFont typeface="Arial" panose="020B0604020202020204" pitchFamily="34" charset="0"/>
              <a:buChar char="•"/>
            </a:pPr>
            <a:r>
              <a:rPr lang="en-GB" sz="3200" dirty="0" smtClean="0"/>
              <a:t>Ask site what is source data and where held</a:t>
            </a:r>
            <a:endParaRPr lang="en-GB" sz="2800" dirty="0"/>
          </a:p>
        </p:txBody>
      </p:sp>
      <p:sp>
        <p:nvSpPr>
          <p:cNvPr id="4" name="TextBox 3"/>
          <p:cNvSpPr txBox="1"/>
          <p:nvPr/>
        </p:nvSpPr>
        <p:spPr>
          <a:xfrm>
            <a:off x="8176846" y="6439678"/>
            <a:ext cx="852854" cy="369332"/>
          </a:xfrm>
          <a:prstGeom prst="rect">
            <a:avLst/>
          </a:prstGeom>
          <a:noFill/>
        </p:spPr>
        <p:txBody>
          <a:bodyPr wrap="square" rtlCol="0">
            <a:spAutoFit/>
          </a:bodyPr>
          <a:lstStyle/>
          <a:p>
            <a:r>
              <a:rPr lang="en-GB" dirty="0" smtClean="0"/>
              <a:t>Slide X</a:t>
            </a:r>
            <a:endParaRPr lang="en-GB" dirty="0"/>
          </a:p>
        </p:txBody>
      </p:sp>
    </p:spTree>
    <p:extLst>
      <p:ext uri="{BB962C8B-B14F-4D97-AF65-F5344CB8AC3E}">
        <p14:creationId xmlns:p14="http://schemas.microsoft.com/office/powerpoint/2010/main" val="16620186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Current TBI management</a:t>
            </a:r>
            <a:endParaRPr lang="en-US" dirty="0"/>
          </a:p>
        </p:txBody>
      </p:sp>
      <p:sp>
        <p:nvSpPr>
          <p:cNvPr id="5" name="Content Placeholder 2">
            <a:extLst>
              <a:ext uri="{FF2B5EF4-FFF2-40B4-BE49-F238E27FC236}">
                <a16:creationId xmlns:a16="http://schemas.microsoft.com/office/drawing/2014/main" id="{18FDF396-116F-C845-B061-09ED9FE44488}"/>
              </a:ext>
            </a:extLst>
          </p:cNvPr>
          <p:cNvSpPr txBox="1">
            <a:spLocks/>
          </p:cNvSpPr>
          <p:nvPr/>
        </p:nvSpPr>
        <p:spPr>
          <a:xfrm>
            <a:off x="476249" y="2205608"/>
            <a:ext cx="8505825" cy="390883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800" b="1" dirty="0" smtClean="0"/>
              <a:t>Normally takes a stepwise/</a:t>
            </a:r>
            <a:r>
              <a:rPr lang="en-US" sz="1800" b="1" dirty="0" err="1" smtClean="0"/>
              <a:t>protocolised</a:t>
            </a:r>
            <a:r>
              <a:rPr lang="en-US" sz="1800" b="1" dirty="0" smtClean="0"/>
              <a:t> approach:</a:t>
            </a:r>
            <a:endParaRPr lang="en-US" sz="1800" dirty="0" smtClean="0"/>
          </a:p>
          <a:p>
            <a:pPr lvl="1"/>
            <a:r>
              <a:rPr lang="en-US" sz="1800" dirty="0" smtClean="0"/>
              <a:t>Initial treatment of surgical pathology – </a:t>
            </a:r>
            <a:r>
              <a:rPr lang="en-US" sz="1800" dirty="0" err="1" smtClean="0"/>
              <a:t>haematoma</a:t>
            </a:r>
            <a:r>
              <a:rPr lang="en-US" sz="1800" dirty="0"/>
              <a:t> </a:t>
            </a:r>
            <a:r>
              <a:rPr lang="en-US" sz="1800" dirty="0" smtClean="0"/>
              <a:t>removal/hydrocephalus</a:t>
            </a:r>
          </a:p>
          <a:p>
            <a:pPr lvl="1"/>
            <a:r>
              <a:rPr lang="en-US" sz="1800" dirty="0" err="1" smtClean="0"/>
              <a:t>Optimisation</a:t>
            </a:r>
            <a:r>
              <a:rPr lang="en-US" sz="1800" dirty="0" smtClean="0"/>
              <a:t> of ‘stage 1’ interventions e.g. sedation, BP, ventilation, temperature</a:t>
            </a:r>
          </a:p>
          <a:p>
            <a:pPr lvl="1"/>
            <a:r>
              <a:rPr lang="en-US" sz="1800" dirty="0" smtClean="0"/>
              <a:t>Stage 2 measures e.g. hyperosmolar therapy, NM blockade</a:t>
            </a:r>
          </a:p>
          <a:p>
            <a:pPr lvl="1"/>
            <a:r>
              <a:rPr lang="en-US" sz="1800" dirty="0" smtClean="0"/>
              <a:t>Stage 3 measures: e.g. </a:t>
            </a:r>
            <a:r>
              <a:rPr lang="en-US" sz="1800" dirty="0" err="1" smtClean="0"/>
              <a:t>decompressive</a:t>
            </a:r>
            <a:r>
              <a:rPr lang="en-US" sz="1800" dirty="0" smtClean="0"/>
              <a:t> </a:t>
            </a:r>
            <a:r>
              <a:rPr lang="en-US" sz="1800" dirty="0" err="1" smtClean="0"/>
              <a:t>craniectomy</a:t>
            </a:r>
            <a:r>
              <a:rPr lang="en-US" sz="1800" dirty="0" smtClean="0"/>
              <a:t>, barbiturate coma</a:t>
            </a:r>
          </a:p>
          <a:p>
            <a:pPr marL="342900" lvl="1" indent="0">
              <a:buFont typeface="Arial" panose="020B0604020202020204" pitchFamily="34" charset="0"/>
              <a:buNone/>
            </a:pPr>
            <a:endParaRPr lang="en-US" sz="1800" dirty="0" smtClean="0"/>
          </a:p>
          <a:p>
            <a:r>
              <a:rPr lang="en-US" sz="1800" b="1" dirty="0" smtClean="0"/>
              <a:t>Hyperosmolar therapies - mannitol and hypertonic saline (HTS)</a:t>
            </a:r>
            <a:endParaRPr lang="en-US" sz="1800" dirty="0" smtClean="0"/>
          </a:p>
          <a:p>
            <a:pPr lvl="1"/>
            <a:r>
              <a:rPr lang="en-US" sz="1800" dirty="0" smtClean="0"/>
              <a:t>Both exert osmotic action between plasma/brain cells reducing </a:t>
            </a:r>
            <a:r>
              <a:rPr lang="en-US" sz="1800" dirty="0" err="1" smtClean="0"/>
              <a:t>oedema</a:t>
            </a:r>
            <a:endParaRPr lang="en-US" sz="1800" dirty="0" smtClean="0"/>
          </a:p>
          <a:p>
            <a:pPr lvl="1"/>
            <a:r>
              <a:rPr lang="en-US" sz="1800" dirty="0" smtClean="0"/>
              <a:t>Other actions suggested include:</a:t>
            </a:r>
          </a:p>
          <a:p>
            <a:pPr lvl="2"/>
            <a:r>
              <a:rPr lang="en-US" sz="1600" dirty="0" smtClean="0"/>
              <a:t>Maintenance of BBB integrity</a:t>
            </a:r>
          </a:p>
          <a:p>
            <a:pPr lvl="2"/>
            <a:r>
              <a:rPr lang="en-US" sz="1600" dirty="0" smtClean="0"/>
              <a:t>Modulation of </a:t>
            </a:r>
            <a:r>
              <a:rPr lang="en-US" sz="1600" dirty="0" err="1" smtClean="0"/>
              <a:t>neuroinflammatory</a:t>
            </a:r>
            <a:r>
              <a:rPr lang="en-US" sz="1600" dirty="0" smtClean="0"/>
              <a:t> response</a:t>
            </a:r>
          </a:p>
          <a:p>
            <a:pPr lvl="2"/>
            <a:r>
              <a:rPr lang="en-US" sz="1600" dirty="0" smtClean="0"/>
              <a:t>Augmenting volume resuscitation</a:t>
            </a:r>
          </a:p>
          <a:p>
            <a:pPr lvl="2"/>
            <a:r>
              <a:rPr lang="en-US" sz="1600" dirty="0" err="1" smtClean="0"/>
              <a:t>Microthrombosis</a:t>
            </a:r>
            <a:endParaRPr lang="en-US" sz="1600"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4</a:t>
            </a:r>
            <a:endParaRPr lang="en-GB" dirty="0"/>
          </a:p>
        </p:txBody>
      </p:sp>
    </p:spTree>
    <p:extLst>
      <p:ext uri="{BB962C8B-B14F-4D97-AF65-F5344CB8AC3E}">
        <p14:creationId xmlns:p14="http://schemas.microsoft.com/office/powerpoint/2010/main" val="15311761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556792"/>
            <a:ext cx="6719713" cy="648816"/>
          </a:xfrm>
        </p:spPr>
        <p:txBody>
          <a:bodyPr/>
          <a:lstStyle/>
          <a:p>
            <a:r>
              <a:rPr lang="en-US" dirty="0" smtClean="0"/>
              <a:t>Current evidence for osmotherapy</a:t>
            </a:r>
            <a:endParaRPr lang="en-US" dirty="0"/>
          </a:p>
        </p:txBody>
      </p:sp>
      <p:sp>
        <p:nvSpPr>
          <p:cNvPr id="6" name="Content Placeholder 2">
            <a:extLst>
              <a:ext uri="{FF2B5EF4-FFF2-40B4-BE49-F238E27FC236}">
                <a16:creationId xmlns:a16="http://schemas.microsoft.com/office/drawing/2014/main" id="{18FDF396-116F-C845-B061-09ED9FE44488}"/>
              </a:ext>
            </a:extLst>
          </p:cNvPr>
          <p:cNvSpPr txBox="1">
            <a:spLocks/>
          </p:cNvSpPr>
          <p:nvPr/>
        </p:nvSpPr>
        <p:spPr>
          <a:xfrm>
            <a:off x="542925" y="2401415"/>
            <a:ext cx="7886700" cy="4237510"/>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dirty="0" smtClean="0"/>
              <a:t>Seven published SRs based on 18 index trials</a:t>
            </a:r>
          </a:p>
          <a:p>
            <a:r>
              <a:rPr lang="en-US" dirty="0" smtClean="0"/>
              <a:t>Trials limited by:</a:t>
            </a:r>
          </a:p>
          <a:p>
            <a:pPr lvl="1"/>
            <a:r>
              <a:rPr lang="en-US" dirty="0" smtClean="0"/>
              <a:t>Low sample sizes (only 1 trial with &gt; 100 pts)</a:t>
            </a:r>
          </a:p>
          <a:p>
            <a:pPr lvl="1"/>
            <a:r>
              <a:rPr lang="en-US" dirty="0" smtClean="0"/>
              <a:t>Moderate to high risk of bias/inconsistency/imprecision/indirectness</a:t>
            </a:r>
          </a:p>
          <a:p>
            <a:pPr lvl="1">
              <a:spcAft>
                <a:spcPts val="1200"/>
              </a:spcAft>
            </a:pPr>
            <a:r>
              <a:rPr lang="en-US" dirty="0" smtClean="0"/>
              <a:t>Range of time scales (spanning over 3 decades)</a:t>
            </a:r>
          </a:p>
          <a:p>
            <a:pPr>
              <a:spcAft>
                <a:spcPts val="1200"/>
              </a:spcAft>
            </a:pPr>
            <a:r>
              <a:rPr lang="en-US" dirty="0" smtClean="0"/>
              <a:t>Low quality evidence that mannitol/HTS effective in reducing ICP</a:t>
            </a:r>
          </a:p>
          <a:p>
            <a:pPr>
              <a:spcAft>
                <a:spcPts val="1200"/>
              </a:spcAft>
            </a:pPr>
            <a:r>
              <a:rPr lang="en-US" dirty="0" smtClean="0"/>
              <a:t>Suggestion of mortality benefit with HTS compared to mannitol but hard to interpret due to quality/bias</a:t>
            </a:r>
          </a:p>
          <a:p>
            <a:r>
              <a:rPr lang="en-US" b="1" dirty="0" smtClean="0"/>
              <a:t>Overall insufficient evidence to </a:t>
            </a:r>
            <a:r>
              <a:rPr lang="en-US" b="1" dirty="0" err="1" smtClean="0"/>
              <a:t>favour</a:t>
            </a:r>
            <a:r>
              <a:rPr lang="en-US" b="1" dirty="0" smtClean="0"/>
              <a:t> either mannitol or HTS</a:t>
            </a:r>
            <a:endParaRPr lang="en-US" sz="750" b="1"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5</a:t>
            </a:r>
            <a:endParaRPr lang="en-GB" dirty="0"/>
          </a:p>
        </p:txBody>
      </p:sp>
    </p:spTree>
    <p:extLst>
      <p:ext uri="{BB962C8B-B14F-4D97-AF65-F5344CB8AC3E}">
        <p14:creationId xmlns:p14="http://schemas.microsoft.com/office/powerpoint/2010/main" val="31254174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556792"/>
            <a:ext cx="6719713" cy="648816"/>
          </a:xfrm>
        </p:spPr>
        <p:txBody>
          <a:bodyPr/>
          <a:lstStyle/>
          <a:p>
            <a:r>
              <a:rPr lang="en-US" dirty="0" smtClean="0"/>
              <a:t>Need for a trial</a:t>
            </a:r>
            <a:endParaRPr lang="en-US" dirty="0"/>
          </a:p>
        </p:txBody>
      </p:sp>
      <p:sp>
        <p:nvSpPr>
          <p:cNvPr id="5" name="Content Placeholder 2">
            <a:extLst>
              <a:ext uri="{FF2B5EF4-FFF2-40B4-BE49-F238E27FC236}">
                <a16:creationId xmlns:a16="http://schemas.microsoft.com/office/drawing/2014/main" id="{C5F56688-4EEA-244C-9D27-E90019182453}"/>
              </a:ext>
            </a:extLst>
          </p:cNvPr>
          <p:cNvSpPr txBox="1">
            <a:spLocks/>
          </p:cNvSpPr>
          <p:nvPr/>
        </p:nvSpPr>
        <p:spPr>
          <a:xfrm>
            <a:off x="628650" y="2344265"/>
            <a:ext cx="7886700" cy="3718527"/>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1200"/>
              </a:spcAft>
            </a:pPr>
            <a:r>
              <a:rPr lang="en-US" sz="1900" dirty="0" smtClean="0"/>
              <a:t>Remains unclear if there is a treatment benefit to mannitol/HTS</a:t>
            </a:r>
          </a:p>
          <a:p>
            <a:r>
              <a:rPr lang="en-US" sz="1900" dirty="0" smtClean="0"/>
              <a:t>Many UK </a:t>
            </a:r>
            <a:r>
              <a:rPr lang="en-US" sz="1900" dirty="0" err="1" smtClean="0"/>
              <a:t>centres</a:t>
            </a:r>
            <a:r>
              <a:rPr lang="en-US" sz="1900" dirty="0" smtClean="0"/>
              <a:t> moving towards HTS as first line osmotherapy:</a:t>
            </a:r>
          </a:p>
          <a:p>
            <a:pPr lvl="1"/>
            <a:r>
              <a:rPr lang="en-US" sz="1900" dirty="0" smtClean="0"/>
              <a:t>2018 UK survey of practice of clinicians in ED/ICU/Neurosurgery</a:t>
            </a:r>
          </a:p>
          <a:p>
            <a:pPr lvl="1"/>
            <a:r>
              <a:rPr lang="en-US" sz="1900" dirty="0" smtClean="0"/>
              <a:t>75% HTS v 25% mannitol for management of ICP </a:t>
            </a:r>
          </a:p>
          <a:p>
            <a:pPr lvl="1"/>
            <a:r>
              <a:rPr lang="en-US" sz="1900" dirty="0" smtClean="0"/>
              <a:t>Little empirical evidence to support this</a:t>
            </a:r>
          </a:p>
          <a:p>
            <a:pPr lvl="1">
              <a:spcAft>
                <a:spcPts val="1200"/>
              </a:spcAft>
            </a:pPr>
            <a:r>
              <a:rPr lang="en-US" sz="1900" dirty="0" smtClean="0"/>
              <a:t>Widespread variation in practice – timing/dosing of osmotherapy</a:t>
            </a:r>
          </a:p>
          <a:p>
            <a:pPr>
              <a:spcAft>
                <a:spcPts val="1200"/>
              </a:spcAft>
            </a:pPr>
            <a:r>
              <a:rPr lang="en-US" sz="1900" dirty="0" smtClean="0"/>
              <a:t>Importance highlighted by HTA commissioning brief</a:t>
            </a:r>
          </a:p>
          <a:p>
            <a:r>
              <a:rPr lang="en-US" sz="1900" dirty="0" smtClean="0"/>
              <a:t>Concordance with research gaps identified by:</a:t>
            </a:r>
          </a:p>
          <a:p>
            <a:pPr lvl="1"/>
            <a:r>
              <a:rPr lang="en-US" sz="1900" dirty="0" smtClean="0"/>
              <a:t>Brain Trauma Foundation</a:t>
            </a:r>
          </a:p>
          <a:p>
            <a:pPr lvl="1"/>
            <a:r>
              <a:rPr lang="en-US" sz="1900" dirty="0" smtClean="0"/>
              <a:t>European Society of Intensive Care Medicine</a:t>
            </a:r>
          </a:p>
          <a:p>
            <a:pPr lvl="1"/>
            <a:r>
              <a:rPr lang="en-US" sz="1900" dirty="0" smtClean="0"/>
              <a:t>Recent editorial supporting the publication of the COBI trial protocol</a:t>
            </a:r>
            <a:endParaRPr lang="en-US" sz="1900"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6</a:t>
            </a:r>
            <a:endParaRPr lang="en-GB" dirty="0"/>
          </a:p>
        </p:txBody>
      </p:sp>
    </p:spTree>
    <p:extLst>
      <p:ext uri="{BB962C8B-B14F-4D97-AF65-F5344CB8AC3E}">
        <p14:creationId xmlns:p14="http://schemas.microsoft.com/office/powerpoint/2010/main" val="209460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5025" y="602183"/>
            <a:ext cx="6719713" cy="648816"/>
          </a:xfrm>
        </p:spPr>
        <p:txBody>
          <a:bodyPr/>
          <a:lstStyle/>
          <a:p>
            <a:r>
              <a:rPr lang="en-US" dirty="0" smtClean="0"/>
              <a:t>Need for a trial</a:t>
            </a:r>
            <a:endParaRPr lang="en-US" dirty="0"/>
          </a:p>
        </p:txBody>
      </p:sp>
      <p:sp>
        <p:nvSpPr>
          <p:cNvPr id="6" name="Content Placeholder 2">
            <a:extLst>
              <a:ext uri="{FF2B5EF4-FFF2-40B4-BE49-F238E27FC236}">
                <a16:creationId xmlns:a16="http://schemas.microsoft.com/office/drawing/2014/main" id="{C5F56688-4EEA-244C-9D27-E90019182453}"/>
              </a:ext>
            </a:extLst>
          </p:cNvPr>
          <p:cNvSpPr txBox="1">
            <a:spLocks/>
          </p:cNvSpPr>
          <p:nvPr/>
        </p:nvSpPr>
        <p:spPr>
          <a:xfrm>
            <a:off x="399492" y="1791127"/>
            <a:ext cx="4167555" cy="4230113"/>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b="1" dirty="0" smtClean="0"/>
              <a:t>2018 UK survey of practice:</a:t>
            </a:r>
          </a:p>
          <a:p>
            <a:pPr lvl="1"/>
            <a:r>
              <a:rPr lang="en-US" dirty="0" smtClean="0"/>
              <a:t>Majority support for locating trial in ICU</a:t>
            </a:r>
          </a:p>
          <a:p>
            <a:pPr lvl="1"/>
            <a:r>
              <a:rPr lang="en-US" u="sng" dirty="0" smtClean="0"/>
              <a:t>Majority of clinicians would not support placebo trial</a:t>
            </a:r>
          </a:p>
          <a:p>
            <a:pPr lvl="1"/>
            <a:r>
              <a:rPr lang="en-US" dirty="0" smtClean="0"/>
              <a:t>90% using bolus osmotherapy first line</a:t>
            </a:r>
          </a:p>
          <a:p>
            <a:pPr lvl="1"/>
            <a:r>
              <a:rPr lang="en-US" dirty="0" smtClean="0"/>
              <a:t>Range of concentrations of HTS used</a:t>
            </a:r>
          </a:p>
          <a:p>
            <a:pPr lvl="2"/>
            <a:r>
              <a:rPr lang="en-US" dirty="0" smtClean="0"/>
              <a:t>5% and 3% most common</a:t>
            </a:r>
          </a:p>
          <a:p>
            <a:pPr lvl="2">
              <a:spcAft>
                <a:spcPts val="1200"/>
              </a:spcAft>
            </a:pPr>
            <a:r>
              <a:rPr lang="en-US" dirty="0" smtClean="0"/>
              <a:t>Also 30%, 7%, 15% and 23%</a:t>
            </a:r>
          </a:p>
          <a:p>
            <a:r>
              <a:rPr lang="en-US" dirty="0" smtClean="0"/>
              <a:t>COBI Trial recruiting currently</a:t>
            </a:r>
          </a:p>
          <a:p>
            <a:pPr lvl="1"/>
            <a:r>
              <a:rPr lang="en-US" dirty="0" smtClean="0"/>
              <a:t>France</a:t>
            </a:r>
          </a:p>
          <a:p>
            <a:pPr lvl="1"/>
            <a:r>
              <a:rPr lang="en-US" dirty="0" smtClean="0"/>
              <a:t>Continuous v bolus regimes</a:t>
            </a:r>
            <a:endParaRPr lang="en-US" dirty="0"/>
          </a:p>
        </p:txBody>
      </p:sp>
      <p:grpSp>
        <p:nvGrpSpPr>
          <p:cNvPr id="7" name="Group 6">
            <a:extLst>
              <a:ext uri="{FF2B5EF4-FFF2-40B4-BE49-F238E27FC236}">
                <a16:creationId xmlns:a16="http://schemas.microsoft.com/office/drawing/2014/main" id="{EADDCCF4-142E-164C-A7F9-BFE962FE83D7}"/>
              </a:ext>
            </a:extLst>
          </p:cNvPr>
          <p:cNvGrpSpPr/>
          <p:nvPr/>
        </p:nvGrpSpPr>
        <p:grpSpPr>
          <a:xfrm>
            <a:off x="4806307" y="3098602"/>
            <a:ext cx="4029654" cy="2711738"/>
            <a:chOff x="4898571" y="2607018"/>
            <a:chExt cx="4054711" cy="2368743"/>
          </a:xfrm>
        </p:grpSpPr>
        <p:pic>
          <p:nvPicPr>
            <p:cNvPr id="8" name="Data_Q29_180221.pdf">
              <a:extLst>
                <a:ext uri="{FF2B5EF4-FFF2-40B4-BE49-F238E27FC236}">
                  <a16:creationId xmlns:a16="http://schemas.microsoft.com/office/drawing/2014/main" id="{39684C3E-10B1-5745-ADEF-01AC61128E84}"/>
                </a:ext>
              </a:extLst>
            </p:cNvPr>
            <p:cNvPicPr>
              <a:picLocks noChangeAspect="1"/>
            </p:cNvPicPr>
            <p:nvPr/>
          </p:nvPicPr>
          <p:blipFill>
            <a:blip r:embed="rId2">
              <a:extLst/>
            </a:blip>
            <a:srcRect l="26234" t="20795" r="26234" b="53869"/>
            <a:stretch>
              <a:fillRect/>
            </a:stretch>
          </p:blipFill>
          <p:spPr>
            <a:xfrm>
              <a:off x="4898571" y="2607018"/>
              <a:ext cx="4054711" cy="1971742"/>
            </a:xfrm>
            <a:prstGeom prst="rect">
              <a:avLst/>
            </a:prstGeom>
            <a:ln w="12700">
              <a:miter lim="400000"/>
            </a:ln>
          </p:spPr>
        </p:pic>
        <p:grpSp>
          <p:nvGrpSpPr>
            <p:cNvPr id="9" name="Group 8">
              <a:extLst>
                <a:ext uri="{FF2B5EF4-FFF2-40B4-BE49-F238E27FC236}">
                  <a16:creationId xmlns:a16="http://schemas.microsoft.com/office/drawing/2014/main" id="{DA922DDE-8213-6A40-AB92-65F915FEBEC5}"/>
                </a:ext>
              </a:extLst>
            </p:cNvPr>
            <p:cNvGrpSpPr/>
            <p:nvPr/>
          </p:nvGrpSpPr>
          <p:grpSpPr>
            <a:xfrm>
              <a:off x="5268220" y="4510669"/>
              <a:ext cx="3454131" cy="465092"/>
              <a:chOff x="5268220" y="4510669"/>
              <a:chExt cx="3454131" cy="465092"/>
            </a:xfrm>
          </p:grpSpPr>
          <p:sp>
            <p:nvSpPr>
              <p:cNvPr id="10" name="Shape 202">
                <a:extLst>
                  <a:ext uri="{FF2B5EF4-FFF2-40B4-BE49-F238E27FC236}">
                    <a16:creationId xmlns:a16="http://schemas.microsoft.com/office/drawing/2014/main" id="{97E6629C-D583-B14A-A9F4-DCCEE4105048}"/>
                  </a:ext>
                </a:extLst>
              </p:cNvPr>
              <p:cNvSpPr/>
              <p:nvPr/>
            </p:nvSpPr>
            <p:spPr>
              <a:xfrm>
                <a:off x="5268220" y="4510670"/>
                <a:ext cx="483941"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Unilateral</a:t>
                </a:r>
              </a:p>
              <a:p>
                <a:pPr algn="ctr">
                  <a:defRPr b="0">
                    <a:latin typeface="Calibri"/>
                    <a:ea typeface="Calibri"/>
                    <a:cs typeface="Calibri"/>
                    <a:sym typeface="Calibri"/>
                  </a:defRPr>
                </a:pPr>
                <a:r>
                  <a:rPr sz="600" dirty="0"/>
                  <a:t>pupil</a:t>
                </a:r>
              </a:p>
            </p:txBody>
          </p:sp>
          <p:sp>
            <p:nvSpPr>
              <p:cNvPr id="11" name="Shape 203">
                <a:extLst>
                  <a:ext uri="{FF2B5EF4-FFF2-40B4-BE49-F238E27FC236}">
                    <a16:creationId xmlns:a16="http://schemas.microsoft.com/office/drawing/2014/main" id="{1B4CDD82-F4F7-494C-AB74-90CAC609D0DE}"/>
                  </a:ext>
                </a:extLst>
              </p:cNvPr>
              <p:cNvSpPr/>
              <p:nvPr/>
            </p:nvSpPr>
            <p:spPr>
              <a:xfrm>
                <a:off x="6086350" y="4516763"/>
                <a:ext cx="417749"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Bilateral</a:t>
                </a:r>
              </a:p>
              <a:p>
                <a:pPr algn="ctr">
                  <a:defRPr b="0">
                    <a:latin typeface="Calibri"/>
                    <a:ea typeface="Calibri"/>
                    <a:cs typeface="Calibri"/>
                    <a:sym typeface="Calibri"/>
                  </a:defRPr>
                </a:pPr>
                <a:r>
                  <a:rPr sz="600" dirty="0"/>
                  <a:t>pupils</a:t>
                </a:r>
              </a:p>
            </p:txBody>
          </p:sp>
          <p:sp>
            <p:nvSpPr>
              <p:cNvPr id="12" name="Shape 204">
                <a:extLst>
                  <a:ext uri="{FF2B5EF4-FFF2-40B4-BE49-F238E27FC236}">
                    <a16:creationId xmlns:a16="http://schemas.microsoft.com/office/drawing/2014/main" id="{8A721F66-9CC5-CA47-B87B-4C6E6CE8A761}"/>
                  </a:ext>
                </a:extLst>
              </p:cNvPr>
              <p:cNvSpPr/>
              <p:nvPr/>
            </p:nvSpPr>
            <p:spPr>
              <a:xfrm>
                <a:off x="6754767" y="4522742"/>
                <a:ext cx="583800" cy="344947"/>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p>
                <a:pPr algn="ctr">
                  <a:defRPr b="0">
                    <a:latin typeface="Calibri"/>
                    <a:ea typeface="Calibri"/>
                    <a:cs typeface="Calibri"/>
                    <a:sym typeface="Calibri"/>
                  </a:defRPr>
                </a:pPr>
                <a:r>
                  <a:rPr sz="600" dirty="0"/>
                  <a:t>CT evidence</a:t>
                </a:r>
              </a:p>
              <a:p>
                <a:pPr algn="ctr">
                  <a:defRPr b="0">
                    <a:latin typeface="Calibri"/>
                    <a:ea typeface="Calibri"/>
                    <a:cs typeface="Calibri"/>
                    <a:sym typeface="Calibri"/>
                  </a:defRPr>
                </a:pPr>
                <a:r>
                  <a:rPr sz="600" dirty="0"/>
                  <a:t>raised ICP</a:t>
                </a:r>
              </a:p>
            </p:txBody>
          </p:sp>
          <p:sp>
            <p:nvSpPr>
              <p:cNvPr id="13" name="Shape 206">
                <a:extLst>
                  <a:ext uri="{FF2B5EF4-FFF2-40B4-BE49-F238E27FC236}">
                    <a16:creationId xmlns:a16="http://schemas.microsoft.com/office/drawing/2014/main" id="{668CDDEE-3287-384E-BA45-FA70EF560237}"/>
                  </a:ext>
                </a:extLst>
              </p:cNvPr>
              <p:cNvSpPr/>
              <p:nvPr/>
            </p:nvSpPr>
            <p:spPr>
              <a:xfrm>
                <a:off x="7552664" y="4510669"/>
                <a:ext cx="417749" cy="465092"/>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b="0">
                    <a:latin typeface="Calibri"/>
                    <a:ea typeface="Calibri"/>
                    <a:cs typeface="Calibri"/>
                    <a:sym typeface="Calibri"/>
                  </a:defRPr>
                </a:lvl1pPr>
              </a:lstStyle>
              <a:p>
                <a:pPr algn="ctr"/>
                <a:r>
                  <a:rPr sz="600" dirty="0"/>
                  <a:t>ICP &gt; 20 despite stage 1</a:t>
                </a:r>
              </a:p>
            </p:txBody>
          </p:sp>
          <p:sp>
            <p:nvSpPr>
              <p:cNvPr id="14" name="Shape 207">
                <a:extLst>
                  <a:ext uri="{FF2B5EF4-FFF2-40B4-BE49-F238E27FC236}">
                    <a16:creationId xmlns:a16="http://schemas.microsoft.com/office/drawing/2014/main" id="{6203D6F9-1EA3-5342-B645-22C974DF6251}"/>
                  </a:ext>
                </a:extLst>
              </p:cNvPr>
              <p:cNvSpPr/>
              <p:nvPr/>
            </p:nvSpPr>
            <p:spPr>
              <a:xfrm>
                <a:off x="8304602" y="4510669"/>
                <a:ext cx="417749" cy="465092"/>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b="0">
                    <a:latin typeface="Calibri"/>
                    <a:ea typeface="Calibri"/>
                    <a:cs typeface="Calibri"/>
                    <a:sym typeface="Calibri"/>
                  </a:defRPr>
                </a:lvl1pPr>
              </a:lstStyle>
              <a:p>
                <a:pPr algn="ctr"/>
                <a:r>
                  <a:rPr sz="600" dirty="0"/>
                  <a:t>ICP &gt; 15 despite stage 1</a:t>
                </a:r>
              </a:p>
            </p:txBody>
          </p:sp>
        </p:grpSp>
      </p:grpSp>
      <p:sp>
        <p:nvSpPr>
          <p:cNvPr id="15" name="TextBox 14">
            <a:extLst>
              <a:ext uri="{FF2B5EF4-FFF2-40B4-BE49-F238E27FC236}">
                <a16:creationId xmlns:a16="http://schemas.microsoft.com/office/drawing/2014/main" id="{5CEC8243-34A3-C141-A5A0-1719677D203F}"/>
              </a:ext>
            </a:extLst>
          </p:cNvPr>
          <p:cNvSpPr txBox="1"/>
          <p:nvPr/>
        </p:nvSpPr>
        <p:spPr>
          <a:xfrm>
            <a:off x="4945017" y="2091567"/>
            <a:ext cx="3939251" cy="854080"/>
          </a:xfrm>
          <a:prstGeom prst="rect">
            <a:avLst/>
          </a:prstGeom>
          <a:noFill/>
        </p:spPr>
        <p:txBody>
          <a:bodyPr wrap="square" rtlCol="0">
            <a:spAutoFit/>
          </a:bodyPr>
          <a:lstStyle/>
          <a:p>
            <a:pPr algn="ctr"/>
            <a:r>
              <a:rPr lang="en-GB" sz="1200" b="1" dirty="0">
                <a:latin typeface="Calibri" panose="020F0502020204030204" pitchFamily="34" charset="0"/>
                <a:cs typeface="Calibri" panose="020F0502020204030204" pitchFamily="34" charset="0"/>
              </a:rPr>
              <a:t>Please select the interventions you would be willing to administer to a 30 year old ventilated patient in the</a:t>
            </a:r>
            <a:r>
              <a:rPr lang="en-GB" sz="1200" b="1" dirty="0">
                <a:latin typeface="Calibri" panose="020F0502020204030204" pitchFamily="34" charset="0"/>
                <a:ea typeface="Helvetica Neue"/>
                <a:cs typeface="Calibri" panose="020F0502020204030204" pitchFamily="34" charset="0"/>
                <a:sym typeface="Helvetica Neue"/>
              </a:rPr>
              <a:t> ICU </a:t>
            </a:r>
            <a:r>
              <a:rPr lang="en-GB" sz="1200" b="1" dirty="0">
                <a:latin typeface="Calibri" panose="020F0502020204030204" pitchFamily="34" charset="0"/>
                <a:cs typeface="Calibri" panose="020F0502020204030204" pitchFamily="34" charset="0"/>
              </a:rPr>
              <a:t>as part of a RCT of hyperosmolar therapy in TBI?</a:t>
            </a:r>
          </a:p>
          <a:p>
            <a:endParaRPr lang="en-US" sz="1350" dirty="0"/>
          </a:p>
        </p:txBody>
      </p:sp>
      <p:pic>
        <p:nvPicPr>
          <p:cNvPr id="16" name="Data_Q27_180221 (1).pdf">
            <a:extLst>
              <a:ext uri="{FF2B5EF4-FFF2-40B4-BE49-F238E27FC236}">
                <a16:creationId xmlns:a16="http://schemas.microsoft.com/office/drawing/2014/main" id="{31F23617-46BA-4C40-9A5B-EB1EACDDD4F3}"/>
              </a:ext>
            </a:extLst>
          </p:cNvPr>
          <p:cNvPicPr>
            <a:picLocks noChangeAspect="1"/>
          </p:cNvPicPr>
          <p:nvPr/>
        </p:nvPicPr>
        <p:blipFill>
          <a:blip r:embed="rId3">
            <a:extLst/>
          </a:blip>
          <a:srcRect l="28254" t="56261" r="42694" b="38425"/>
          <a:stretch>
            <a:fillRect/>
          </a:stretch>
        </p:blipFill>
        <p:spPr>
          <a:xfrm>
            <a:off x="5986746" y="2996632"/>
            <a:ext cx="2310560" cy="386261"/>
          </a:xfrm>
          <a:prstGeom prst="rect">
            <a:avLst/>
          </a:prstGeom>
          <a:ln w="12700">
            <a:miter lim="400000"/>
          </a:ln>
        </p:spPr>
      </p:pic>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18" name="TextBox 17"/>
          <p:cNvSpPr txBox="1"/>
          <p:nvPr/>
        </p:nvSpPr>
        <p:spPr>
          <a:xfrm>
            <a:off x="8176846" y="6439678"/>
            <a:ext cx="852854" cy="369332"/>
          </a:xfrm>
          <a:prstGeom prst="rect">
            <a:avLst/>
          </a:prstGeom>
          <a:noFill/>
        </p:spPr>
        <p:txBody>
          <a:bodyPr wrap="square" rtlCol="0">
            <a:spAutoFit/>
          </a:bodyPr>
          <a:lstStyle/>
          <a:p>
            <a:r>
              <a:rPr lang="en-GB" dirty="0" smtClean="0"/>
              <a:t>Slide 7</a:t>
            </a:r>
            <a:endParaRPr lang="en-GB" dirty="0"/>
          </a:p>
        </p:txBody>
      </p:sp>
    </p:spTree>
    <p:extLst>
      <p:ext uri="{BB962C8B-B14F-4D97-AF65-F5344CB8AC3E}">
        <p14:creationId xmlns:p14="http://schemas.microsoft.com/office/powerpoint/2010/main" val="33046511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95462" y="1556792"/>
            <a:ext cx="6719713" cy="648816"/>
          </a:xfrm>
        </p:spPr>
        <p:txBody>
          <a:bodyPr/>
          <a:lstStyle/>
          <a:p>
            <a:r>
              <a:rPr lang="en-US" dirty="0" smtClean="0"/>
              <a:t>Research Aims</a:t>
            </a:r>
            <a:endParaRPr lang="en-US" dirty="0"/>
          </a:p>
        </p:txBody>
      </p:sp>
      <p:sp>
        <p:nvSpPr>
          <p:cNvPr id="17" name="Content Placeholder 2"/>
          <p:cNvSpPr txBox="1">
            <a:spLocks/>
          </p:cNvSpPr>
          <p:nvPr/>
        </p:nvSpPr>
        <p:spPr>
          <a:xfrm>
            <a:off x="628650" y="2338726"/>
            <a:ext cx="7886700" cy="1009379"/>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GB" sz="3400" dirty="0" smtClean="0"/>
              <a:t>To deliver a UK-wide pragmatic phase 3, multi-centre RCT to determine the clinical &amp; cost-effectiveness of hyperosmolar therapy regimes using mannitol/HTS in adult patients with TBI and raised ICP</a:t>
            </a:r>
          </a:p>
          <a:p>
            <a:endParaRPr lang="en-GB" dirty="0"/>
          </a:p>
        </p:txBody>
      </p:sp>
      <p:sp>
        <p:nvSpPr>
          <p:cNvPr id="18" name="Text Placeholder 3"/>
          <p:cNvSpPr>
            <a:spLocks noGrp="1"/>
          </p:cNvSpPr>
          <p:nvPr>
            <p:ph type="body" sz="quarter" idx="10"/>
          </p:nvPr>
        </p:nvSpPr>
        <p:spPr>
          <a:xfrm>
            <a:off x="395462" y="3823742"/>
            <a:ext cx="6719713" cy="648816"/>
          </a:xfrm>
        </p:spPr>
        <p:txBody>
          <a:bodyPr/>
          <a:lstStyle/>
          <a:p>
            <a:r>
              <a:rPr lang="en-US" dirty="0" smtClean="0"/>
              <a:t>Hypothesis</a:t>
            </a:r>
            <a:endParaRPr lang="en-US" dirty="0"/>
          </a:p>
        </p:txBody>
      </p:sp>
      <p:sp>
        <p:nvSpPr>
          <p:cNvPr id="19" name="Content Placeholder 2">
            <a:extLst>
              <a:ext uri="{FF2B5EF4-FFF2-40B4-BE49-F238E27FC236}">
                <a16:creationId xmlns:a16="http://schemas.microsoft.com/office/drawing/2014/main" id="{8FD9E791-5CA0-4940-ADF3-F1D52D4FA16B}"/>
              </a:ext>
            </a:extLst>
          </p:cNvPr>
          <p:cNvSpPr txBox="1">
            <a:spLocks/>
          </p:cNvSpPr>
          <p:nvPr/>
        </p:nvSpPr>
        <p:spPr>
          <a:xfrm>
            <a:off x="628650" y="4576084"/>
            <a:ext cx="7886700" cy="100937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100" dirty="0"/>
              <a:t>Hypertonic saline is more effective than mannitol in the management of raised ICP after severe TBI through improving clinical outcomes/cost-effectiveness</a:t>
            </a:r>
          </a:p>
          <a:p>
            <a:endParaRPr lang="en-GB" sz="2100"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39708"/>
          <a:stretch/>
        </p:blipFill>
        <p:spPr>
          <a:xfrm>
            <a:off x="6954714" y="126559"/>
            <a:ext cx="1881247" cy="923764"/>
          </a:xfrm>
          <a:prstGeom prst="rect">
            <a:avLst/>
          </a:prstGeom>
        </p:spPr>
      </p:pic>
      <p:sp>
        <p:nvSpPr>
          <p:cNvPr id="7" name="TextBox 6"/>
          <p:cNvSpPr txBox="1"/>
          <p:nvPr/>
        </p:nvSpPr>
        <p:spPr>
          <a:xfrm>
            <a:off x="8176846" y="6439678"/>
            <a:ext cx="852854" cy="369332"/>
          </a:xfrm>
          <a:prstGeom prst="rect">
            <a:avLst/>
          </a:prstGeom>
          <a:noFill/>
        </p:spPr>
        <p:txBody>
          <a:bodyPr wrap="square" rtlCol="0">
            <a:spAutoFit/>
          </a:bodyPr>
          <a:lstStyle/>
          <a:p>
            <a:r>
              <a:rPr lang="en-GB" dirty="0" smtClean="0"/>
              <a:t>Slide 8</a:t>
            </a:r>
            <a:endParaRPr lang="en-GB" dirty="0"/>
          </a:p>
        </p:txBody>
      </p:sp>
    </p:spTree>
    <p:extLst>
      <p:ext uri="{BB962C8B-B14F-4D97-AF65-F5344CB8AC3E}">
        <p14:creationId xmlns:p14="http://schemas.microsoft.com/office/powerpoint/2010/main" val="1029089526"/>
      </p:ext>
    </p:extLst>
  </p:cSld>
  <p:clrMapOvr>
    <a:masterClrMapping/>
  </p:clrMapOvr>
  <p:timing>
    <p:tnLst>
      <p:par>
        <p:cTn id="1" dur="indefinite" restart="never" nodeType="tmRoot"/>
      </p:par>
    </p:tnLst>
  </p:timing>
</p:sld>
</file>

<file path=ppt/theme/theme1.xml><?xml version="1.0" encoding="utf-8"?>
<a:theme xmlns:a="http://schemas.openxmlformats.org/drawingml/2006/main" name="4/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2 Departmental locku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A0E901101DFA048B7BD83F8B0E86533" ma:contentTypeVersion="0" ma:contentTypeDescription="Create a new document." ma:contentTypeScope="" ma:versionID="fb17dd62da5a638443a0af8eb33b452a">
  <xsd:schema xmlns:xsd="http://www.w3.org/2001/XMLSchema" xmlns:xs="http://www.w3.org/2001/XMLSchema" xmlns:p="http://schemas.microsoft.com/office/2006/metadata/properties" targetNamespace="http://schemas.microsoft.com/office/2006/metadata/properties" ma:root="true" ma:fieldsID="b84c390a07b92f3072bc78982b6f0c3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44EAA34-B0D4-4443-91FE-954255D3B698}"/>
</file>

<file path=customXml/itemProps2.xml><?xml version="1.0" encoding="utf-8"?>
<ds:datastoreItem xmlns:ds="http://schemas.openxmlformats.org/officeDocument/2006/customXml" ds:itemID="{434108CE-B128-4F8B-8FC1-0120A1415AED}"/>
</file>

<file path=customXml/itemProps3.xml><?xml version="1.0" encoding="utf-8"?>
<ds:datastoreItem xmlns:ds="http://schemas.openxmlformats.org/officeDocument/2006/customXml" ds:itemID="{31E14173-938C-4060-868E-3C83BD6260C9}"/>
</file>

<file path=docProps/app.xml><?xml version="1.0" encoding="utf-8"?>
<Properties xmlns="http://schemas.openxmlformats.org/officeDocument/2006/extended-properties" xmlns:vt="http://schemas.openxmlformats.org/officeDocument/2006/docPropsVTypes">
  <Template>Office Theme</Template>
  <TotalTime>8965</TotalTime>
  <Words>4079</Words>
  <Application>Microsoft Office PowerPoint</Application>
  <PresentationFormat>On-screen Show (4:3)</PresentationFormat>
  <Paragraphs>551</Paragraphs>
  <Slides>47</Slides>
  <Notes>23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47</vt:i4>
      </vt:variant>
    </vt:vector>
  </HeadingPairs>
  <TitlesOfParts>
    <vt:vector size="56" baseType="lpstr">
      <vt:lpstr>Arial</vt:lpstr>
      <vt:lpstr>Calibri</vt:lpstr>
      <vt:lpstr>Helvetica Neue</vt:lpstr>
      <vt:lpstr>Raavi</vt:lpstr>
      <vt:lpstr>Times New Roman</vt:lpstr>
      <vt:lpstr>Wingdings</vt:lpstr>
      <vt:lpstr>Wingdings 2</vt:lpstr>
      <vt:lpstr>4/12 Departmental lockup</vt:lpstr>
      <vt:lpstr>1/12 Departmental lockup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Salt or Sugar (SOS) Trial</dc:title>
  <dc:creator>Matt Rowland</dc:creator>
  <cp:lastModifiedBy>Hamilton, Louisa</cp:lastModifiedBy>
  <cp:revision>129</cp:revision>
  <dcterms:created xsi:type="dcterms:W3CDTF">2019-05-08T14:13:29Z</dcterms:created>
  <dcterms:modified xsi:type="dcterms:W3CDTF">2020-01-22T11:42:08Z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0x0101005A0E901101DFA048B7BD83F8B0E86533</vt:lpwstr>
  </property>
</Properties>
</file>